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8"/>
  </p:notesMasterIdLst>
  <p:handoutMasterIdLst>
    <p:handoutMasterId r:id="rId19"/>
  </p:handoutMasterIdLst>
  <p:sldIdLst>
    <p:sldId id="256" r:id="rId2"/>
    <p:sldId id="1958" r:id="rId3"/>
    <p:sldId id="1959" r:id="rId4"/>
    <p:sldId id="1961" r:id="rId5"/>
    <p:sldId id="1962" r:id="rId6"/>
    <p:sldId id="1960" r:id="rId7"/>
    <p:sldId id="1964" r:id="rId8"/>
    <p:sldId id="1965" r:id="rId9"/>
    <p:sldId id="1973" r:id="rId10"/>
    <p:sldId id="1966" r:id="rId11"/>
    <p:sldId id="1967" r:id="rId12"/>
    <p:sldId id="1968" r:id="rId13"/>
    <p:sldId id="1971" r:id="rId14"/>
    <p:sldId id="1969" r:id="rId15"/>
    <p:sldId id="1963" r:id="rId16"/>
    <p:sldId id="1970"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ambria Math" panose="02040503050406030204" pitchFamily="18" charset="0"/>
      <p:regular r:id="rId24"/>
    </p:embeddedFont>
    <p:embeddedFont>
      <p:font typeface="Open Sans" panose="020B0606030504020204" pitchFamily="34" charset="0"/>
      <p:regular r:id="rId25"/>
      <p:bold r:id="rId26"/>
      <p:italic r:id="rId27"/>
      <p:boldItalic r:id="rId28"/>
    </p:embeddedFont>
    <p:embeddedFont>
      <p:font typeface="Open Sans bold" panose="020B0706030804020204" pitchFamily="34" charset="0"/>
      <p:regular r:id="rId29"/>
      <p:bold r:id="rId30"/>
      <p:italic r:id="rId31"/>
      <p:boldItalic r:id="rId32"/>
    </p:embeddedFont>
    <p:embeddedFont>
      <p:font typeface="Open Sans Light" panose="020B0306030504020204" pitchFamily="34" charset="0"/>
      <p:regular r:id="rId33"/>
      <p:italic r:id="rId34"/>
    </p:embeddedFont>
    <p:embeddedFont>
      <p:font typeface="Trebuchet MS" panose="020B0703020202090204" pitchFamily="34" charset="0"/>
      <p:regular r:id="rId35"/>
      <p:bold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58"/>
            <p14:sldId id="1959"/>
            <p14:sldId id="1961"/>
            <p14:sldId id="1962"/>
            <p14:sldId id="1960"/>
            <p14:sldId id="1964"/>
            <p14:sldId id="1965"/>
            <p14:sldId id="1973"/>
            <p14:sldId id="1966"/>
            <p14:sldId id="1967"/>
            <p14:sldId id="1968"/>
            <p14:sldId id="1971"/>
            <p14:sldId id="1969"/>
            <p14:sldId id="1963"/>
            <p14:sldId id="19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45" autoAdjust="0"/>
    <p:restoredTop sz="96327" autoAdjust="0"/>
  </p:normalViewPr>
  <p:slideViewPr>
    <p:cSldViewPr snapToGrid="0" showGuides="1">
      <p:cViewPr varScale="1">
        <p:scale>
          <a:sx n="83" d="100"/>
          <a:sy n="83" d="100"/>
        </p:scale>
        <p:origin x="208" y="10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5/9/23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5/9/23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35.png"/><Relationship Id="rId4" Type="http://schemas.openxmlformats.org/officeDocument/2006/relationships/image" Target="../media/image34.emf"/></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emf"/></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1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 Id="rId4" Type="http://schemas.openxmlformats.org/officeDocument/2006/relationships/image" Target="../media/image31.emf"/></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 Id="rId4"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7037522" cy="1853885"/>
          </a:xfrm>
        </p:spPr>
        <p:txBody>
          <a:bodyPr>
            <a:normAutofit/>
          </a:bodyPr>
          <a:lstStyle/>
          <a:p>
            <a:r>
              <a:rPr lang="en-US" sz="3000" dirty="0"/>
              <a:t>ME469: Residual-based Advection Stabilization</a:t>
            </a:r>
            <a:endParaRPr lang="en-US" sz="2400" dirty="0"/>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9AE0-BEEB-FBA6-3FF9-A6363131DB09}"/>
              </a:ext>
            </a:extLst>
          </p:cNvPr>
          <p:cNvSpPr>
            <a:spLocks noGrp="1"/>
          </p:cNvSpPr>
          <p:nvPr>
            <p:ph type="title"/>
          </p:nvPr>
        </p:nvSpPr>
        <p:spPr/>
        <p:txBody>
          <a:bodyPr/>
          <a:lstStyle/>
          <a:p>
            <a:r>
              <a:rPr lang="en-US" dirty="0"/>
              <a:t>Linear Residual-Based Stabilization: CVFEM closer look</a:t>
            </a:r>
          </a:p>
        </p:txBody>
      </p:sp>
      <p:sp>
        <p:nvSpPr>
          <p:cNvPr id="3" name="Slide Number Placeholder 2">
            <a:extLst>
              <a:ext uri="{FF2B5EF4-FFF2-40B4-BE49-F238E27FC236}">
                <a16:creationId xmlns:a16="http://schemas.microsoft.com/office/drawing/2014/main" id="{E46B2570-2757-EB54-79E1-F733F4C32322}"/>
              </a:ext>
            </a:extLst>
          </p:cNvPr>
          <p:cNvSpPr>
            <a:spLocks noGrp="1"/>
          </p:cNvSpPr>
          <p:nvPr>
            <p:ph type="sldNum" sz="quarter" idx="10"/>
          </p:nvPr>
        </p:nvSpPr>
        <p:spPr/>
        <p:txBody>
          <a:bodyPr/>
          <a:lstStyle/>
          <a:p>
            <a:fld id="{4FAB73BC-B049-4115-A692-8D63A059BFB8}" type="slidenum">
              <a:rPr lang="en-US" smtClean="0"/>
              <a:pPr/>
              <a:t>10</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97FEBDD-9573-C50B-137A-15AB67F08893}"/>
                  </a:ext>
                </a:extLst>
              </p:cNvPr>
              <p:cNvSpPr>
                <a:spLocks noGrp="1"/>
              </p:cNvSpPr>
              <p:nvPr>
                <p:ph sz="quarter" idx="11"/>
              </p:nvPr>
            </p:nvSpPr>
            <p:spPr>
              <a:xfrm>
                <a:off x="647700" y="1409700"/>
                <a:ext cx="11049000" cy="5426812"/>
              </a:xfrm>
            </p:spPr>
            <p:txBody>
              <a:bodyPr>
                <a:normAutofit/>
              </a:bodyPr>
              <a:lstStyle/>
              <a:p>
                <a:r>
                  <a:rPr lang="en-US" dirty="0"/>
                  <a:t>For now, let’s remove time, diffusion and source – and assume density and velocity are constant</a:t>
                </a:r>
              </a:p>
              <a:p>
                <a:endParaRPr lang="en-US" dirty="0"/>
              </a:p>
              <a:p>
                <a:endParaRPr lang="en-US" dirty="0"/>
              </a:p>
              <a:p>
                <a:endParaRPr lang="en-US" dirty="0"/>
              </a:p>
              <a:p>
                <a:r>
                  <a:rPr lang="en-US" dirty="0"/>
                  <a:t>Recall central and upwind stencils for our standard 1D configuration (flow left to right)</a:t>
                </a:r>
              </a:p>
              <a:p>
                <a:endParaRPr lang="en-US" dirty="0"/>
              </a:p>
              <a:p>
                <a:endParaRPr lang="en-US" dirty="0"/>
              </a:p>
              <a:p>
                <a:endParaRPr lang="en-US" dirty="0"/>
              </a:p>
              <a:p>
                <a:pPr marL="342900" indent="-342900">
                  <a:buFont typeface="Arial" panose="020B0604020202020204" pitchFamily="34" charset="0"/>
                  <a:buChar char="•"/>
                </a:pPr>
                <a:r>
                  <a:rPr lang="en-US" dirty="0"/>
                  <a:t>General interpretation: looks like diffusion with coefficient, </a:t>
                </a:r>
                <a14:m>
                  <m:oMath xmlns:m="http://schemas.openxmlformats.org/officeDocument/2006/math">
                    <m:r>
                      <a:rPr lang="en-US" i="1">
                        <a:latin typeface="Cambria Math" charset="0"/>
                        <a:ea typeface="Cambria Math" charset="0"/>
                        <a:cs typeface="Cambria Math" charset="0"/>
                      </a:rPr>
                      <m:t>𝜏</m:t>
                    </m:r>
                    <m:r>
                      <a:rPr lang="en-US" i="1">
                        <a:latin typeface="Cambria Math" panose="02040503050406030204" pitchFamily="18" charset="0"/>
                        <a:ea typeface="Cambria Math" charset="0"/>
                        <a:cs typeface="Cambria Math" charset="0"/>
                      </a:rPr>
                      <m:t>𝑢</m:t>
                    </m:r>
                    <m:r>
                      <a:rPr lang="mr-IN" i="1">
                        <a:latin typeface="Cambria Math" charset="0"/>
                        <a:ea typeface="Cambria Math" charset="0"/>
                        <a:cs typeface="Cambria Math" charset="0"/>
                      </a:rPr>
                      <m:t>𝜌</m:t>
                    </m:r>
                    <m:r>
                      <a:rPr lang="en-US" i="1">
                        <a:latin typeface="Cambria Math" panose="02040503050406030204" pitchFamily="18" charset="0"/>
                        <a:ea typeface="Cambria Math" charset="0"/>
                        <a:cs typeface="Cambria Math" charset="0"/>
                      </a:rPr>
                      <m:t>𝑢</m:t>
                    </m:r>
                  </m:oMath>
                </a14:m>
                <a:r>
                  <a:rPr lang="en-US" dirty="0"/>
                  <a:t>, where </a:t>
                </a:r>
                <a14:m>
                  <m:oMath xmlns:m="http://schemas.openxmlformats.org/officeDocument/2006/math">
                    <m:r>
                      <a:rPr lang="en-US" i="1">
                        <a:latin typeface="Cambria Math" charset="0"/>
                        <a:ea typeface="Cambria Math" charset="0"/>
                        <a:cs typeface="Cambria Math" charset="0"/>
                      </a:rPr>
                      <m:t>𝜏</m:t>
                    </m:r>
                  </m:oMath>
                </a14:m>
                <a:r>
                  <a:rPr lang="en-US" dirty="0"/>
                  <a:t> is a flow-aligned time scale (s)</a:t>
                </a:r>
              </a:p>
              <a:p>
                <a:r>
                  <a:rPr lang="en-US" dirty="0"/>
                  <a:t>If we allow Let </a:t>
                </a:r>
                <a14:m>
                  <m:oMath xmlns:m="http://schemas.openxmlformats.org/officeDocument/2006/math">
                    <m:r>
                      <a:rPr lang="en-US" i="1">
                        <a:latin typeface="Cambria Math" charset="0"/>
                        <a:ea typeface="Cambria Math" charset="0"/>
                        <a:cs typeface="Cambria Math" charset="0"/>
                      </a:rPr>
                      <m:t>𝜏</m:t>
                    </m:r>
                    <m:r>
                      <a:rPr lang="en-US" i="1" smtClean="0">
                        <a:latin typeface="Cambria Math" panose="02040503050406030204" pitchFamily="18" charset="0"/>
                        <a:ea typeface="Cambria Math" panose="02040503050406030204" pitchFamily="18" charset="0"/>
                        <a:cs typeface="Cambria Math" charset="0"/>
                      </a:rPr>
                      <m:t>=</m:t>
                    </m:r>
                    <m:f>
                      <m:fPr>
                        <m:ctrlPr>
                          <a:rPr lang="en-US" i="1" smtClean="0">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Δ</m:t>
                        </m:r>
                        <m:r>
                          <a:rPr lang="en-US" i="1">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2</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den>
                    </m:f>
                  </m:oMath>
                </a14:m>
                <a:r>
                  <a:rPr lang="en-US" dirty="0"/>
                  <a:t>, then we recover upwind! </a:t>
                </a:r>
              </a:p>
              <a:p>
                <a:r>
                  <a:rPr lang="en-US" dirty="0"/>
                  <a:t>In general, the key is to include the full PDE residual</a:t>
                </a:r>
              </a:p>
            </p:txBody>
          </p:sp>
        </mc:Choice>
        <mc:Fallback>
          <p:sp>
            <p:nvSpPr>
              <p:cNvPr id="4" name="Content Placeholder 3">
                <a:extLst>
                  <a:ext uri="{FF2B5EF4-FFF2-40B4-BE49-F238E27FC236}">
                    <a16:creationId xmlns:a16="http://schemas.microsoft.com/office/drawing/2014/main" id="{897FEBDD-9573-C50B-137A-15AB67F08893}"/>
                  </a:ext>
                </a:extLst>
              </p:cNvPr>
              <p:cNvSpPr>
                <a:spLocks noGrp="1" noRot="1" noChangeAspect="1" noMove="1" noResize="1" noEditPoints="1" noAdjustHandles="1" noChangeArrowheads="1" noChangeShapeType="1" noTextEdit="1"/>
              </p:cNvSpPr>
              <p:nvPr>
                <p:ph sz="quarter" idx="11"/>
              </p:nvPr>
            </p:nvSpPr>
            <p:spPr>
              <a:xfrm>
                <a:off x="647700" y="1409700"/>
                <a:ext cx="11049000" cy="5426812"/>
              </a:xfrm>
              <a:blipFill>
                <a:blip r:embed="rId2"/>
                <a:stretch>
                  <a:fillRect l="-1376" t="-1166" r="-3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52C33A-F37D-8A99-73C9-1C58F1272717}"/>
              </a:ext>
            </a:extLst>
          </p:cNvPr>
          <p:cNvPicPr>
            <a:picLocks noChangeAspect="1"/>
          </p:cNvPicPr>
          <p:nvPr/>
        </p:nvPicPr>
        <p:blipFill>
          <a:blip r:embed="rId3"/>
          <a:stretch>
            <a:fillRect/>
          </a:stretch>
        </p:blipFill>
        <p:spPr>
          <a:xfrm>
            <a:off x="825500" y="2270287"/>
            <a:ext cx="5346700" cy="736600"/>
          </a:xfrm>
          <a:prstGeom prst="rect">
            <a:avLst/>
          </a:prstGeom>
        </p:spPr>
      </p:pic>
      <p:pic>
        <p:nvPicPr>
          <p:cNvPr id="7" name="Picture 6">
            <a:extLst>
              <a:ext uri="{FF2B5EF4-FFF2-40B4-BE49-F238E27FC236}">
                <a16:creationId xmlns:a16="http://schemas.microsoft.com/office/drawing/2014/main" id="{450E15B8-599A-C3AA-A8D1-0394A2F8D708}"/>
              </a:ext>
            </a:extLst>
          </p:cNvPr>
          <p:cNvPicPr>
            <a:picLocks noChangeAspect="1"/>
          </p:cNvPicPr>
          <p:nvPr/>
        </p:nvPicPr>
        <p:blipFill>
          <a:blip r:embed="rId4"/>
          <a:stretch>
            <a:fillRect/>
          </a:stretch>
        </p:blipFill>
        <p:spPr>
          <a:xfrm>
            <a:off x="7336294" y="2229605"/>
            <a:ext cx="4254500" cy="762000"/>
          </a:xfrm>
          <a:prstGeom prst="rect">
            <a:avLst/>
          </a:prstGeom>
        </p:spPr>
      </p:pic>
      <p:cxnSp>
        <p:nvCxnSpPr>
          <p:cNvPr id="9" name="Straight Arrow Connector 8">
            <a:extLst>
              <a:ext uri="{FF2B5EF4-FFF2-40B4-BE49-F238E27FC236}">
                <a16:creationId xmlns:a16="http://schemas.microsoft.com/office/drawing/2014/main" id="{895DC996-9B26-8E83-AAA4-688D27CACD60}"/>
              </a:ext>
            </a:extLst>
          </p:cNvPr>
          <p:cNvCxnSpPr/>
          <p:nvPr/>
        </p:nvCxnSpPr>
        <p:spPr>
          <a:xfrm>
            <a:off x="6350000" y="2572718"/>
            <a:ext cx="732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3197C4B-3319-9EEC-DD29-50E57A696E5D}"/>
              </a:ext>
            </a:extLst>
          </p:cNvPr>
          <p:cNvGrpSpPr/>
          <p:nvPr/>
        </p:nvGrpSpPr>
        <p:grpSpPr>
          <a:xfrm>
            <a:off x="457068" y="3864305"/>
            <a:ext cx="5085282" cy="580382"/>
            <a:chOff x="1590595" y="3083442"/>
            <a:chExt cx="5085282" cy="580382"/>
          </a:xfrm>
        </p:grpSpPr>
        <p:cxnSp>
          <p:nvCxnSpPr>
            <p:cNvPr id="11" name="Straight Connector 10">
              <a:extLst>
                <a:ext uri="{FF2B5EF4-FFF2-40B4-BE49-F238E27FC236}">
                  <a16:creationId xmlns:a16="http://schemas.microsoft.com/office/drawing/2014/main" id="{4CAC147F-CBC6-F5E5-B227-F72058B4611C}"/>
                </a:ext>
              </a:extLst>
            </p:cNvPr>
            <p:cNvCxnSpPr/>
            <p:nvPr/>
          </p:nvCxnSpPr>
          <p:spPr>
            <a:xfrm>
              <a:off x="1828801" y="3544534"/>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9308B7D8-9807-8364-C9D6-EB07A8E2CEBA}"/>
                </a:ext>
              </a:extLst>
            </p:cNvPr>
            <p:cNvSpPr/>
            <p:nvPr/>
          </p:nvSpPr>
          <p:spPr>
            <a:xfrm>
              <a:off x="1737361" y="34803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9FCF7C3-61F1-B957-DFC2-ED53C7E0CC93}"/>
                </a:ext>
              </a:extLst>
            </p:cNvPr>
            <p:cNvSpPr/>
            <p:nvPr/>
          </p:nvSpPr>
          <p:spPr>
            <a:xfrm>
              <a:off x="6309361" y="344377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39C8EB-5CC1-D6C2-C66A-64CD86A9C608}"/>
                </a:ext>
              </a:extLst>
            </p:cNvPr>
            <p:cNvSpPr/>
            <p:nvPr/>
          </p:nvSpPr>
          <p:spPr>
            <a:xfrm>
              <a:off x="4023361" y="345277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DEFEEFB-5B8D-C113-5050-19701EF08E94}"/>
                </a:ext>
              </a:extLst>
            </p:cNvPr>
            <p:cNvSpPr txBox="1"/>
            <p:nvPr/>
          </p:nvSpPr>
          <p:spPr>
            <a:xfrm>
              <a:off x="1590595" y="3113012"/>
              <a:ext cx="476412" cy="369332"/>
            </a:xfrm>
            <a:prstGeom prst="rect">
              <a:avLst/>
            </a:prstGeom>
            <a:noFill/>
          </p:spPr>
          <p:txBody>
            <a:bodyPr wrap="none" rtlCol="0">
              <a:spAutoFit/>
            </a:bodyPr>
            <a:lstStyle/>
            <a:p>
              <a:r>
                <a:rPr lang="en-US"/>
                <a:t>j-1</a:t>
              </a:r>
            </a:p>
          </p:txBody>
        </p:sp>
        <p:sp>
          <p:nvSpPr>
            <p:cNvPr id="16" name="TextBox 15">
              <a:extLst>
                <a:ext uri="{FF2B5EF4-FFF2-40B4-BE49-F238E27FC236}">
                  <a16:creationId xmlns:a16="http://schemas.microsoft.com/office/drawing/2014/main" id="{3F657DD4-D68F-3F4C-BAC8-452020765B81}"/>
                </a:ext>
              </a:extLst>
            </p:cNvPr>
            <p:cNvSpPr txBox="1"/>
            <p:nvPr/>
          </p:nvSpPr>
          <p:spPr>
            <a:xfrm>
              <a:off x="3979988" y="3113012"/>
              <a:ext cx="269626" cy="369332"/>
            </a:xfrm>
            <a:prstGeom prst="rect">
              <a:avLst/>
            </a:prstGeom>
            <a:noFill/>
          </p:spPr>
          <p:txBody>
            <a:bodyPr wrap="none" rtlCol="0">
              <a:spAutoFit/>
            </a:bodyPr>
            <a:lstStyle/>
            <a:p>
              <a:r>
                <a:rPr lang="en-US"/>
                <a:t>j</a:t>
              </a:r>
            </a:p>
          </p:txBody>
        </p:sp>
        <p:sp>
          <p:nvSpPr>
            <p:cNvPr id="17" name="TextBox 16">
              <a:extLst>
                <a:ext uri="{FF2B5EF4-FFF2-40B4-BE49-F238E27FC236}">
                  <a16:creationId xmlns:a16="http://schemas.microsoft.com/office/drawing/2014/main" id="{7540E0F1-DEC7-54E4-F721-4DC526525411}"/>
                </a:ext>
              </a:extLst>
            </p:cNvPr>
            <p:cNvSpPr txBox="1"/>
            <p:nvPr/>
          </p:nvSpPr>
          <p:spPr>
            <a:xfrm>
              <a:off x="6162595" y="3092443"/>
              <a:ext cx="513282" cy="369332"/>
            </a:xfrm>
            <a:prstGeom prst="rect">
              <a:avLst/>
            </a:prstGeom>
            <a:noFill/>
          </p:spPr>
          <p:txBody>
            <a:bodyPr wrap="none" rtlCol="0">
              <a:spAutoFit/>
            </a:bodyPr>
            <a:lstStyle/>
            <a:p>
              <a:r>
                <a:rPr lang="en-US" dirty="0"/>
                <a:t>j+1</a:t>
              </a:r>
            </a:p>
          </p:txBody>
        </p:sp>
        <p:sp>
          <p:nvSpPr>
            <p:cNvPr id="18" name="Triangle 17">
              <a:extLst>
                <a:ext uri="{FF2B5EF4-FFF2-40B4-BE49-F238E27FC236}">
                  <a16:creationId xmlns:a16="http://schemas.microsoft.com/office/drawing/2014/main" id="{CE924CA9-DF8A-E683-5604-4F27B5A0E812}"/>
                </a:ext>
              </a:extLst>
            </p:cNvPr>
            <p:cNvSpPr/>
            <p:nvPr/>
          </p:nvSpPr>
          <p:spPr>
            <a:xfrm>
              <a:off x="5233767" y="348843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F9722332-7F3B-3490-48D9-7917EE97C863}"/>
                </a:ext>
              </a:extLst>
            </p:cNvPr>
            <p:cNvSpPr/>
            <p:nvPr/>
          </p:nvSpPr>
          <p:spPr>
            <a:xfrm>
              <a:off x="2886337" y="34817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413064A-D54B-7206-60A3-4C3897F175B5}"/>
                </a:ext>
              </a:extLst>
            </p:cNvPr>
            <p:cNvSpPr txBox="1"/>
            <p:nvPr/>
          </p:nvSpPr>
          <p:spPr>
            <a:xfrm>
              <a:off x="5246984" y="3083442"/>
              <a:ext cx="688009" cy="369332"/>
            </a:xfrm>
            <a:prstGeom prst="rect">
              <a:avLst/>
            </a:prstGeom>
            <a:noFill/>
          </p:spPr>
          <p:txBody>
            <a:bodyPr wrap="none" rtlCol="0">
              <a:spAutoFit/>
            </a:bodyPr>
            <a:lstStyle/>
            <a:p>
              <a:r>
                <a:rPr lang="en-US" dirty="0"/>
                <a:t>Z</a:t>
              </a:r>
              <a:r>
                <a:rPr lang="en-US" baseline="-25000" dirty="0"/>
                <a:t>j+1/2</a:t>
              </a:r>
            </a:p>
          </p:txBody>
        </p:sp>
        <p:sp>
          <p:nvSpPr>
            <p:cNvPr id="21" name="TextBox 20">
              <a:extLst>
                <a:ext uri="{FF2B5EF4-FFF2-40B4-BE49-F238E27FC236}">
                  <a16:creationId xmlns:a16="http://schemas.microsoft.com/office/drawing/2014/main" id="{EF4AC149-C026-B99B-64EC-3852AA52EFFB}"/>
                </a:ext>
              </a:extLst>
            </p:cNvPr>
            <p:cNvSpPr txBox="1"/>
            <p:nvPr/>
          </p:nvSpPr>
          <p:spPr>
            <a:xfrm>
              <a:off x="2909175" y="3097086"/>
              <a:ext cx="663964" cy="369332"/>
            </a:xfrm>
            <a:prstGeom prst="rect">
              <a:avLst/>
            </a:prstGeom>
            <a:noFill/>
          </p:spPr>
          <p:txBody>
            <a:bodyPr wrap="none" rtlCol="0">
              <a:spAutoFit/>
            </a:bodyPr>
            <a:lstStyle/>
            <a:p>
              <a:r>
                <a:rPr lang="en-US" dirty="0"/>
                <a:t>Z</a:t>
              </a:r>
              <a:r>
                <a:rPr lang="en-US" baseline="-25000" dirty="0"/>
                <a:t>j-1/2</a:t>
              </a:r>
            </a:p>
          </p:txBody>
        </p:sp>
      </p:grpSp>
      <p:cxnSp>
        <p:nvCxnSpPr>
          <p:cNvPr id="22" name="Straight Arrow Connector 21">
            <a:extLst>
              <a:ext uri="{FF2B5EF4-FFF2-40B4-BE49-F238E27FC236}">
                <a16:creationId xmlns:a16="http://schemas.microsoft.com/office/drawing/2014/main" id="{04375C22-8FA4-2534-C427-F2671B07A22A}"/>
              </a:ext>
            </a:extLst>
          </p:cNvPr>
          <p:cNvCxnSpPr>
            <a:cxnSpLocks/>
          </p:cNvCxnSpPr>
          <p:nvPr/>
        </p:nvCxnSpPr>
        <p:spPr>
          <a:xfrm flipV="1">
            <a:off x="2878683" y="4687554"/>
            <a:ext cx="228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CA47BEF-B07C-F351-ED02-6ACCCECC166B}"/>
                  </a:ext>
                </a:extLst>
              </p:cNvPr>
              <p:cNvSpPr txBox="1"/>
              <p:nvPr/>
            </p:nvSpPr>
            <p:spPr>
              <a:xfrm>
                <a:off x="2853830" y="4624094"/>
                <a:ext cx="3924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charset="0"/>
                          <a:cs typeface="Cambria Math" charset="0"/>
                        </a:rPr>
                        <m:t>𝑢</m:t>
                      </m:r>
                    </m:oMath>
                  </m:oMathPara>
                </a14:m>
                <a:endParaRPr lang="en-US" dirty="0"/>
              </a:p>
            </p:txBody>
          </p:sp>
        </mc:Choice>
        <mc:Fallback xmlns="">
          <p:sp>
            <p:nvSpPr>
              <p:cNvPr id="23" name="TextBox 22">
                <a:extLst>
                  <a:ext uri="{FF2B5EF4-FFF2-40B4-BE49-F238E27FC236}">
                    <a16:creationId xmlns:a16="http://schemas.microsoft.com/office/drawing/2014/main" id="{6CA47BEF-B07C-F351-ED02-6ACCCECC166B}"/>
                  </a:ext>
                </a:extLst>
              </p:cNvPr>
              <p:cNvSpPr txBox="1">
                <a:spLocks noRot="1" noChangeAspect="1" noMove="1" noResize="1" noEditPoints="1" noAdjustHandles="1" noChangeArrowheads="1" noChangeShapeType="1" noTextEdit="1"/>
              </p:cNvSpPr>
              <p:nvPr/>
            </p:nvSpPr>
            <p:spPr>
              <a:xfrm>
                <a:off x="2853830" y="4624094"/>
                <a:ext cx="392479" cy="369332"/>
              </a:xfrm>
              <a:prstGeom prst="rect">
                <a:avLst/>
              </a:prstGeom>
              <a:blipFill>
                <a:blip r:embed="rId5"/>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77D9443A-31E8-6AF9-1BBD-8086838E6046}"/>
              </a:ext>
            </a:extLst>
          </p:cNvPr>
          <p:cNvCxnSpPr>
            <a:cxnSpLocks/>
          </p:cNvCxnSpPr>
          <p:nvPr/>
        </p:nvCxnSpPr>
        <p:spPr>
          <a:xfrm>
            <a:off x="4144844" y="3897758"/>
            <a:ext cx="0" cy="82324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771F40-CC1F-766E-D7A3-4ED32E16C99F}"/>
              </a:ext>
            </a:extLst>
          </p:cNvPr>
          <p:cNvCxnSpPr>
            <a:cxnSpLocks/>
          </p:cNvCxnSpPr>
          <p:nvPr/>
        </p:nvCxnSpPr>
        <p:spPr>
          <a:xfrm>
            <a:off x="1803859" y="3897758"/>
            <a:ext cx="0" cy="82324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972BA4D-BCCC-FC8C-19BA-863591D2EDD2}"/>
              </a:ext>
            </a:extLst>
          </p:cNvPr>
          <p:cNvSpPr txBox="1"/>
          <p:nvPr/>
        </p:nvSpPr>
        <p:spPr>
          <a:xfrm>
            <a:off x="1827689" y="4409489"/>
            <a:ext cx="276038" cy="276999"/>
          </a:xfrm>
          <a:prstGeom prst="rect">
            <a:avLst/>
          </a:prstGeom>
          <a:noFill/>
        </p:spPr>
        <p:txBody>
          <a:bodyPr wrap="none" rtlCol="0">
            <a:spAutoFit/>
          </a:bodyPr>
          <a:lstStyle/>
          <a:p>
            <a:r>
              <a:rPr lang="en-US" baseline="-25000" dirty="0"/>
              <a:t>A</a:t>
            </a:r>
          </a:p>
        </p:txBody>
      </p:sp>
      <p:pic>
        <p:nvPicPr>
          <p:cNvPr id="27" name="Picture 26">
            <a:extLst>
              <a:ext uri="{FF2B5EF4-FFF2-40B4-BE49-F238E27FC236}">
                <a16:creationId xmlns:a16="http://schemas.microsoft.com/office/drawing/2014/main" id="{9A9431E6-E9FB-FF6E-3DC1-A45ECE119BE2}"/>
              </a:ext>
            </a:extLst>
          </p:cNvPr>
          <p:cNvPicPr>
            <a:picLocks noChangeAspect="1"/>
          </p:cNvPicPr>
          <p:nvPr/>
        </p:nvPicPr>
        <p:blipFill>
          <a:blip r:embed="rId6"/>
          <a:stretch>
            <a:fillRect/>
          </a:stretch>
        </p:blipFill>
        <p:spPr>
          <a:xfrm>
            <a:off x="5941791" y="4006702"/>
            <a:ext cx="5791200" cy="609600"/>
          </a:xfrm>
          <a:prstGeom prst="rect">
            <a:avLst/>
          </a:prstGeom>
        </p:spPr>
      </p:pic>
    </p:spTree>
    <p:extLst>
      <p:ext uri="{BB962C8B-B14F-4D97-AF65-F5344CB8AC3E}">
        <p14:creationId xmlns:p14="http://schemas.microsoft.com/office/powerpoint/2010/main" val="154783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9A8E-29D8-5199-217E-4FC26281AC37}"/>
              </a:ext>
            </a:extLst>
          </p:cNvPr>
          <p:cNvSpPr>
            <a:spLocks noGrp="1"/>
          </p:cNvSpPr>
          <p:nvPr>
            <p:ph type="title"/>
          </p:nvPr>
        </p:nvSpPr>
        <p:spPr/>
        <p:txBody>
          <a:bodyPr/>
          <a:lstStyle/>
          <a:p>
            <a:r>
              <a:rPr lang="en-US" dirty="0"/>
              <a:t>Linear Residual-Based Stabilization: Consistency</a:t>
            </a:r>
          </a:p>
        </p:txBody>
      </p:sp>
      <p:sp>
        <p:nvSpPr>
          <p:cNvPr id="3" name="Slide Number Placeholder 2">
            <a:extLst>
              <a:ext uri="{FF2B5EF4-FFF2-40B4-BE49-F238E27FC236}">
                <a16:creationId xmlns:a16="http://schemas.microsoft.com/office/drawing/2014/main" id="{055A13A0-A593-22AD-80E9-F755A4363699}"/>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93BC2300-B157-6F47-A112-98E248E8E5D5}"/>
              </a:ext>
            </a:extLst>
          </p:cNvPr>
          <p:cNvSpPr>
            <a:spLocks noGrp="1"/>
          </p:cNvSpPr>
          <p:nvPr>
            <p:ph sz="quarter" idx="11"/>
          </p:nvPr>
        </p:nvSpPr>
        <p:spPr/>
        <p:txBody>
          <a:bodyPr>
            <a:normAutofit lnSpcReduction="10000"/>
          </a:bodyPr>
          <a:lstStyle/>
          <a:p>
            <a:r>
              <a:rPr lang="en-US" dirty="0"/>
              <a:t>The residual-based stabilization is given by,</a:t>
            </a:r>
            <a:br>
              <a:rPr lang="en-US" dirty="0"/>
            </a:br>
            <a:endParaRPr lang="en-US" dirty="0"/>
          </a:p>
          <a:p>
            <a:pPr>
              <a:buFont typeface="Arial" charset="0"/>
              <a:buChar char="•"/>
            </a:pPr>
            <a:endParaRPr lang="en-US" dirty="0"/>
          </a:p>
          <a:p>
            <a:pPr marL="0" indent="0">
              <a:buNone/>
            </a:pPr>
            <a:endParaRPr lang="en-US" dirty="0"/>
          </a:p>
          <a:p>
            <a:pPr marL="0" indent="0">
              <a:buNone/>
            </a:pPr>
            <a:r>
              <a:rPr lang="en-US" dirty="0"/>
              <a:t>		with the fine-scale residual defined as,</a:t>
            </a:r>
          </a:p>
          <a:p>
            <a:pPr marL="0" indent="0">
              <a:buNone/>
            </a:pPr>
            <a:endParaRPr lang="en-US" dirty="0"/>
          </a:p>
          <a:p>
            <a:pPr marL="0" indent="0">
              <a:buNone/>
            </a:pPr>
            <a:endParaRPr lang="en-US" dirty="0"/>
          </a:p>
          <a:p>
            <a:pPr marL="0" indent="0">
              <a:buNone/>
            </a:pPr>
            <a:r>
              <a:rPr lang="en-US" dirty="0"/>
              <a:t>Comments:</a:t>
            </a:r>
          </a:p>
          <a:p>
            <a:pPr marL="342900" indent="-342900">
              <a:buFont typeface="+mj-lt"/>
              <a:buAutoNum type="arabicPeriod"/>
            </a:pPr>
            <a:r>
              <a:rPr lang="en-US" dirty="0"/>
              <a:t>If the fine-scale residual is consistently evaluated, then as the mesh is refined the residual-based stabilization is removed</a:t>
            </a:r>
          </a:p>
          <a:p>
            <a:pPr marL="342900" indent="-342900">
              <a:buFont typeface="+mj-lt"/>
              <a:buAutoNum type="arabicPeriod"/>
            </a:pPr>
            <a:r>
              <a:rPr lang="en-US" dirty="0"/>
              <a:t>Recall that this is a linear stabilization scheme and may still admit oscillations</a:t>
            </a:r>
          </a:p>
          <a:p>
            <a:pPr marL="342900" indent="-342900">
              <a:buFont typeface="+mj-lt"/>
              <a:buAutoNum type="arabicPeriod"/>
            </a:pPr>
            <a:r>
              <a:rPr lang="en-US" dirty="0"/>
              <a:t>In the pure Finite Element Method description, this form of stabilization is a Petrov-</a:t>
            </a:r>
            <a:r>
              <a:rPr lang="en-US" dirty="0" err="1"/>
              <a:t>Galerkin</a:t>
            </a:r>
            <a:r>
              <a:rPr lang="en-US" dirty="0"/>
              <a:t> approach</a:t>
            </a:r>
          </a:p>
          <a:p>
            <a:endParaRPr lang="en-US" dirty="0"/>
          </a:p>
        </p:txBody>
      </p:sp>
      <p:pic>
        <p:nvPicPr>
          <p:cNvPr id="5" name="Picture 4">
            <a:extLst>
              <a:ext uri="{FF2B5EF4-FFF2-40B4-BE49-F238E27FC236}">
                <a16:creationId xmlns:a16="http://schemas.microsoft.com/office/drawing/2014/main" id="{2BC42FAB-E0C5-0C7C-53C9-0E2C17A4351D}"/>
              </a:ext>
            </a:extLst>
          </p:cNvPr>
          <p:cNvPicPr>
            <a:picLocks noChangeAspect="1"/>
          </p:cNvPicPr>
          <p:nvPr/>
        </p:nvPicPr>
        <p:blipFill>
          <a:blip r:embed="rId2"/>
          <a:stretch>
            <a:fillRect/>
          </a:stretch>
        </p:blipFill>
        <p:spPr>
          <a:xfrm>
            <a:off x="6281119" y="1409700"/>
            <a:ext cx="4216400" cy="1473200"/>
          </a:xfrm>
          <a:prstGeom prst="rect">
            <a:avLst/>
          </a:prstGeom>
        </p:spPr>
      </p:pic>
      <p:pic>
        <p:nvPicPr>
          <p:cNvPr id="6" name="Picture 5">
            <a:extLst>
              <a:ext uri="{FF2B5EF4-FFF2-40B4-BE49-F238E27FC236}">
                <a16:creationId xmlns:a16="http://schemas.microsoft.com/office/drawing/2014/main" id="{5B6C79A2-8FA1-0E2C-F9EB-27DB3C8CBFD2}"/>
              </a:ext>
            </a:extLst>
          </p:cNvPr>
          <p:cNvPicPr>
            <a:picLocks noChangeAspect="1"/>
          </p:cNvPicPr>
          <p:nvPr/>
        </p:nvPicPr>
        <p:blipFill>
          <a:blip r:embed="rId3"/>
          <a:stretch>
            <a:fillRect/>
          </a:stretch>
        </p:blipFill>
        <p:spPr>
          <a:xfrm>
            <a:off x="3568484" y="3281660"/>
            <a:ext cx="7696200" cy="711200"/>
          </a:xfrm>
          <a:prstGeom prst="rect">
            <a:avLst/>
          </a:prstGeom>
        </p:spPr>
      </p:pic>
    </p:spTree>
    <p:extLst>
      <p:ext uri="{BB962C8B-B14F-4D97-AF65-F5344CB8AC3E}">
        <p14:creationId xmlns:p14="http://schemas.microsoft.com/office/powerpoint/2010/main" val="415168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046D-FC53-3229-5CA5-BDF529DFE7B5}"/>
              </a:ext>
            </a:extLst>
          </p:cNvPr>
          <p:cNvSpPr>
            <a:spLocks noGrp="1"/>
          </p:cNvSpPr>
          <p:nvPr>
            <p:ph type="title"/>
          </p:nvPr>
        </p:nvSpPr>
        <p:spPr/>
        <p:txBody>
          <a:bodyPr/>
          <a:lstStyle/>
          <a:p>
            <a:r>
              <a:rPr lang="en-US" dirty="0"/>
              <a:t>SUPG in Practice (CVFEM and FEM)</a:t>
            </a:r>
          </a:p>
        </p:txBody>
      </p:sp>
      <p:sp>
        <p:nvSpPr>
          <p:cNvPr id="3" name="Slide Number Placeholder 2">
            <a:extLst>
              <a:ext uri="{FF2B5EF4-FFF2-40B4-BE49-F238E27FC236}">
                <a16:creationId xmlns:a16="http://schemas.microsoft.com/office/drawing/2014/main" id="{3A26B25D-43D4-D7F5-0391-C055F05C7008}"/>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80AAEC48-CA34-6C86-C75B-4CE2ABDCCA5E}"/>
              </a:ext>
            </a:extLst>
          </p:cNvPr>
          <p:cNvSpPr>
            <a:spLocks noGrp="1"/>
          </p:cNvSpPr>
          <p:nvPr>
            <p:ph sz="quarter" idx="11"/>
          </p:nvPr>
        </p:nvSpPr>
        <p:spPr/>
        <p:txBody>
          <a:bodyPr/>
          <a:lstStyle/>
          <a:p>
            <a:r>
              <a:rPr lang="en-US" dirty="0"/>
              <a:t>SUPG and the analog in CVFEM, Streamwise Upwind Control Volume (SUCV) are effective for low-moderate cell-Peclet numbers</a:t>
            </a:r>
          </a:p>
          <a:p>
            <a:endParaRPr lang="en-US" dirty="0"/>
          </a:p>
        </p:txBody>
      </p:sp>
      <p:pic>
        <p:nvPicPr>
          <p:cNvPr id="5" name="Picture 4" descr="backstepFuegoAria.jpg">
            <a:extLst>
              <a:ext uri="{FF2B5EF4-FFF2-40B4-BE49-F238E27FC236}">
                <a16:creationId xmlns:a16="http://schemas.microsoft.com/office/drawing/2014/main" id="{DC8645E1-1E35-DE5E-1CC0-DE27D36D99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1082" y="2077272"/>
            <a:ext cx="4297363"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hfemSUPG_Re2000_plot.jpg">
            <a:extLst>
              <a:ext uri="{FF2B5EF4-FFF2-40B4-BE49-F238E27FC236}">
                <a16:creationId xmlns:a16="http://schemas.microsoft.com/office/drawing/2014/main" id="{E91BB62A-91B3-5A1A-1608-03AE4AE211E0}"/>
              </a:ext>
            </a:extLst>
          </p:cNvPr>
          <p:cNvPicPr>
            <a:picLocks/>
          </p:cNvPicPr>
          <p:nvPr/>
        </p:nvPicPr>
        <p:blipFill rotWithShape="1">
          <a:blip r:embed="rId3">
            <a:extLst>
              <a:ext uri="{28A0092B-C50C-407E-A947-70E740481C1C}">
                <a14:useLocalDpi xmlns:a14="http://schemas.microsoft.com/office/drawing/2010/main" val="0"/>
              </a:ext>
            </a:extLst>
          </a:blip>
          <a:srcRect l="8932"/>
          <a:stretch/>
        </p:blipFill>
        <p:spPr bwMode="auto">
          <a:xfrm>
            <a:off x="3176535" y="2265947"/>
            <a:ext cx="2108181" cy="346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hfem_Re2000_plot.jpg">
            <a:extLst>
              <a:ext uri="{FF2B5EF4-FFF2-40B4-BE49-F238E27FC236}">
                <a16:creationId xmlns:a16="http://schemas.microsoft.com/office/drawing/2014/main" id="{9AAFACD3-16BA-154E-74C9-CC6D27033368}"/>
              </a:ext>
            </a:extLst>
          </p:cNvPr>
          <p:cNvPicPr>
            <a:picLocks noChangeAspect="1"/>
          </p:cNvPicPr>
          <p:nvPr/>
        </p:nvPicPr>
        <p:blipFill rotWithShape="1">
          <a:blip r:embed="rId4">
            <a:extLst>
              <a:ext uri="{28A0092B-C50C-407E-A947-70E740481C1C}">
                <a14:useLocalDpi xmlns:a14="http://schemas.microsoft.com/office/drawing/2010/main" val="0"/>
              </a:ext>
            </a:extLst>
          </a:blip>
          <a:srcRect r="23835"/>
          <a:stretch/>
        </p:blipFill>
        <p:spPr bwMode="auto">
          <a:xfrm>
            <a:off x="1339874" y="2323822"/>
            <a:ext cx="1850620" cy="332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74AC858-A458-78F0-8E0B-EEF88134B57E}"/>
              </a:ext>
            </a:extLst>
          </p:cNvPr>
          <p:cNvSpPr txBox="1"/>
          <p:nvPr/>
        </p:nvSpPr>
        <p:spPr>
          <a:xfrm>
            <a:off x="1732083" y="5924203"/>
            <a:ext cx="2600392" cy="646331"/>
          </a:xfrm>
          <a:prstGeom prst="rect">
            <a:avLst/>
          </a:prstGeom>
          <a:noFill/>
        </p:spPr>
        <p:txBody>
          <a:bodyPr wrap="none" rtlCol="0">
            <a:spAutoFit/>
          </a:bodyPr>
          <a:lstStyle/>
          <a:p>
            <a:r>
              <a:rPr lang="en-US" dirty="0"/>
              <a:t>Un-stabilized and SUPG</a:t>
            </a:r>
          </a:p>
          <a:p>
            <a:r>
              <a:rPr lang="en-US" dirty="0" err="1"/>
              <a:t>Convecting</a:t>
            </a:r>
            <a:r>
              <a:rPr lang="en-US" dirty="0"/>
              <a:t> TV</a:t>
            </a:r>
          </a:p>
        </p:txBody>
      </p:sp>
      <p:sp>
        <p:nvSpPr>
          <p:cNvPr id="9" name="TextBox 8">
            <a:extLst>
              <a:ext uri="{FF2B5EF4-FFF2-40B4-BE49-F238E27FC236}">
                <a16:creationId xmlns:a16="http://schemas.microsoft.com/office/drawing/2014/main" id="{32A8A03E-F600-D034-F716-813808A5F73D}"/>
              </a:ext>
            </a:extLst>
          </p:cNvPr>
          <p:cNvSpPr txBox="1"/>
          <p:nvPr/>
        </p:nvSpPr>
        <p:spPr>
          <a:xfrm>
            <a:off x="5491082" y="6005685"/>
            <a:ext cx="5085623" cy="646331"/>
          </a:xfrm>
          <a:prstGeom prst="rect">
            <a:avLst/>
          </a:prstGeom>
          <a:noFill/>
        </p:spPr>
        <p:txBody>
          <a:bodyPr wrap="none" rtlCol="0">
            <a:spAutoFit/>
          </a:bodyPr>
          <a:lstStyle/>
          <a:p>
            <a:r>
              <a:rPr lang="en-US" dirty="0"/>
              <a:t>SUPG/SUCV (Aria, </a:t>
            </a:r>
            <a:r>
              <a:rPr lang="en-US" dirty="0" err="1"/>
              <a:t>hfem</a:t>
            </a:r>
            <a:r>
              <a:rPr lang="en-US" dirty="0"/>
              <a:t>; Aria </a:t>
            </a:r>
            <a:r>
              <a:rPr lang="en-US" dirty="0" err="1"/>
              <a:t>cvfem</a:t>
            </a:r>
            <a:r>
              <a:rPr lang="en-US" dirty="0"/>
              <a:t>) back step </a:t>
            </a:r>
          </a:p>
          <a:p>
            <a:r>
              <a:rPr lang="en-US" dirty="0"/>
              <a:t>velocity prediction compared to upwind (Fuego)</a:t>
            </a:r>
          </a:p>
        </p:txBody>
      </p:sp>
    </p:spTree>
    <p:extLst>
      <p:ext uri="{BB962C8B-B14F-4D97-AF65-F5344CB8AC3E}">
        <p14:creationId xmlns:p14="http://schemas.microsoft.com/office/powerpoint/2010/main" val="6539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E26C-0F63-0840-7536-43D6E8E5078C}"/>
              </a:ext>
            </a:extLst>
          </p:cNvPr>
          <p:cNvSpPr>
            <a:spLocks noGrp="1"/>
          </p:cNvSpPr>
          <p:nvPr>
            <p:ph type="title"/>
          </p:nvPr>
        </p:nvSpPr>
        <p:spPr/>
        <p:txBody>
          <a:bodyPr/>
          <a:lstStyle/>
          <a:p>
            <a:r>
              <a:rPr lang="en-US" dirty="0"/>
              <a:t>SUCV Generalized to Other Systems</a:t>
            </a:r>
          </a:p>
        </p:txBody>
      </p:sp>
      <p:sp>
        <p:nvSpPr>
          <p:cNvPr id="3" name="Slide Number Placeholder 2">
            <a:extLst>
              <a:ext uri="{FF2B5EF4-FFF2-40B4-BE49-F238E27FC236}">
                <a16:creationId xmlns:a16="http://schemas.microsoft.com/office/drawing/2014/main" id="{94FD453A-1D59-1FD9-12B3-575679AC3465}"/>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693EAB1D-35D7-06E2-B01B-4F023FD29F2F}"/>
              </a:ext>
            </a:extLst>
          </p:cNvPr>
          <p:cNvSpPr>
            <a:spLocks noGrp="1"/>
          </p:cNvSpPr>
          <p:nvPr>
            <p:ph sz="quarter" idx="11"/>
          </p:nvPr>
        </p:nvSpPr>
        <p:spPr>
          <a:xfrm>
            <a:off x="647700" y="1409700"/>
            <a:ext cx="6979888" cy="4610100"/>
          </a:xfrm>
        </p:spPr>
        <p:txBody>
          <a:bodyPr/>
          <a:lstStyle/>
          <a:p>
            <a:r>
              <a:rPr lang="en-US" dirty="0"/>
              <a:t>Recall the radiative transport equation – derived in a variational multiscale (VMS) context, Domino et al., Phys. Fluids (2021)</a:t>
            </a:r>
          </a:p>
        </p:txBody>
      </p:sp>
      <p:grpSp>
        <p:nvGrpSpPr>
          <p:cNvPr id="5" name="Group 4">
            <a:extLst>
              <a:ext uri="{FF2B5EF4-FFF2-40B4-BE49-F238E27FC236}">
                <a16:creationId xmlns:a16="http://schemas.microsoft.com/office/drawing/2014/main" id="{0C0BEE7F-A957-750A-F82A-631D267C9EFD}"/>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8C8BDC56-9A9E-1221-9161-64959A1CFA6A}"/>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2F0B898C-DB99-754F-1539-26B7D6D693AF}"/>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43A9E60D-E1F0-DC27-E94B-82EF386D0213}"/>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5F0079EB-E6F3-E49C-ED4E-5A597A19C9B9}"/>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68B6DD06-C5A0-AD41-3B7C-AD996DE397AB}"/>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F9AE7200-89B1-9001-D55F-A9B06C344AAA}"/>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C3D88BC2-1374-2F89-6D07-F5131F538C6F}"/>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C3394BC3-2818-E34F-1FAE-2DCE35B8D9C9}"/>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F0EDED9F-750E-8C5B-87E8-F42A90099C01}"/>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pic>
        <p:nvPicPr>
          <p:cNvPr id="15" name="Picture 14">
            <a:extLst>
              <a:ext uri="{FF2B5EF4-FFF2-40B4-BE49-F238E27FC236}">
                <a16:creationId xmlns:a16="http://schemas.microsoft.com/office/drawing/2014/main" id="{7DAF3FD2-F04C-01EA-8D2A-EDC99CB29134}"/>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6" name="Picture 15">
            <a:extLst>
              <a:ext uri="{FF2B5EF4-FFF2-40B4-BE49-F238E27FC236}">
                <a16:creationId xmlns:a16="http://schemas.microsoft.com/office/drawing/2014/main" id="{5B91CC8A-C16E-E586-C041-6FE5322285BE}"/>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7" name="Picture 16">
            <a:extLst>
              <a:ext uri="{FF2B5EF4-FFF2-40B4-BE49-F238E27FC236}">
                <a16:creationId xmlns:a16="http://schemas.microsoft.com/office/drawing/2014/main" id="{F193FD55-BF78-63D6-70B2-443B99F96551}"/>
              </a:ext>
            </a:extLst>
          </p:cNvPr>
          <p:cNvPicPr>
            <a:picLocks noChangeAspect="1"/>
          </p:cNvPicPr>
          <p:nvPr/>
        </p:nvPicPr>
        <p:blipFill>
          <a:blip r:embed="rId4"/>
          <a:stretch>
            <a:fillRect/>
          </a:stretch>
        </p:blipFill>
        <p:spPr>
          <a:xfrm>
            <a:off x="1725665" y="5893304"/>
            <a:ext cx="4546600" cy="698500"/>
          </a:xfrm>
          <a:prstGeom prst="rect">
            <a:avLst/>
          </a:prstGeom>
        </p:spPr>
      </p:pic>
      <p:pic>
        <p:nvPicPr>
          <p:cNvPr id="19" name="Picture 18">
            <a:extLst>
              <a:ext uri="{FF2B5EF4-FFF2-40B4-BE49-F238E27FC236}">
                <a16:creationId xmlns:a16="http://schemas.microsoft.com/office/drawing/2014/main" id="{9CF1FD6E-0228-467D-6BF1-88EB1DB373CB}"/>
              </a:ext>
            </a:extLst>
          </p:cNvPr>
          <p:cNvPicPr>
            <a:picLocks noChangeAspect="1"/>
          </p:cNvPicPr>
          <p:nvPr/>
        </p:nvPicPr>
        <p:blipFill>
          <a:blip r:embed="rId5"/>
          <a:stretch>
            <a:fillRect/>
          </a:stretch>
        </p:blipFill>
        <p:spPr>
          <a:xfrm>
            <a:off x="6783127" y="6165225"/>
            <a:ext cx="1625600" cy="622300"/>
          </a:xfrm>
          <a:prstGeom prst="rect">
            <a:avLst/>
          </a:prstGeom>
        </p:spPr>
      </p:pic>
      <p:pic>
        <p:nvPicPr>
          <p:cNvPr id="20" name="Picture 19">
            <a:extLst>
              <a:ext uri="{FF2B5EF4-FFF2-40B4-BE49-F238E27FC236}">
                <a16:creationId xmlns:a16="http://schemas.microsoft.com/office/drawing/2014/main" id="{9120A76F-03B1-A8BE-7336-28E3A88F3CC5}"/>
              </a:ext>
            </a:extLst>
          </p:cNvPr>
          <p:cNvPicPr>
            <a:picLocks noChangeAspect="1"/>
          </p:cNvPicPr>
          <p:nvPr/>
        </p:nvPicPr>
        <p:blipFill>
          <a:blip r:embed="rId6"/>
          <a:stretch>
            <a:fillRect/>
          </a:stretch>
        </p:blipFill>
        <p:spPr>
          <a:xfrm>
            <a:off x="495300" y="2185746"/>
            <a:ext cx="5930900" cy="2921000"/>
          </a:xfrm>
          <a:prstGeom prst="rect">
            <a:avLst/>
          </a:prstGeom>
        </p:spPr>
      </p:pic>
      <p:sp>
        <p:nvSpPr>
          <p:cNvPr id="21" name="TextBox 20">
            <a:extLst>
              <a:ext uri="{FF2B5EF4-FFF2-40B4-BE49-F238E27FC236}">
                <a16:creationId xmlns:a16="http://schemas.microsoft.com/office/drawing/2014/main" id="{A7D16761-20FD-0C39-D2E8-DA4FF2C55B19}"/>
              </a:ext>
            </a:extLst>
          </p:cNvPr>
          <p:cNvSpPr txBox="1"/>
          <p:nvPr/>
        </p:nvSpPr>
        <p:spPr>
          <a:xfrm>
            <a:off x="4153542" y="5393411"/>
            <a:ext cx="0" cy="0"/>
          </a:xfrm>
          <a:prstGeom prst="rect">
            <a:avLst/>
          </a:prstGeom>
        </p:spPr>
        <p:txBody>
          <a:bodyPr vert="horz" wrap="none" lIns="91440" tIns="45720" rIns="91440" bIns="45720" rtlCol="0">
            <a:noAutofit/>
          </a:bodyPr>
          <a:lstStyle/>
          <a:p>
            <a:pPr algn="l"/>
            <a:r>
              <a:rPr lang="en-US" dirty="0">
                <a:latin typeface="Symbol" pitchFamily="2" charset="2"/>
              </a:rPr>
              <a:t>a</a:t>
            </a:r>
            <a:r>
              <a:rPr lang="en-US" dirty="0"/>
              <a:t> = </a:t>
            </a:r>
            <a:r>
              <a:rPr lang="en-US" dirty="0">
                <a:latin typeface="Symbol" pitchFamily="2" charset="2"/>
              </a:rPr>
              <a:t>b</a:t>
            </a:r>
            <a:r>
              <a:rPr lang="en-US" dirty="0"/>
              <a:t> = 0, SUCV!</a:t>
            </a:r>
          </a:p>
        </p:txBody>
      </p:sp>
    </p:spTree>
    <p:extLst>
      <p:ext uri="{BB962C8B-B14F-4D97-AF65-F5344CB8AC3E}">
        <p14:creationId xmlns:p14="http://schemas.microsoft.com/office/powerpoint/2010/main" val="35005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388B-1DBD-B38D-52CE-7BAC735BE8B0}"/>
              </a:ext>
            </a:extLst>
          </p:cNvPr>
          <p:cNvSpPr>
            <a:spLocks noGrp="1"/>
          </p:cNvSpPr>
          <p:nvPr>
            <p:ph type="title"/>
          </p:nvPr>
        </p:nvSpPr>
        <p:spPr/>
        <p:txBody>
          <a:bodyPr/>
          <a:lstStyle/>
          <a:p>
            <a:r>
              <a:rPr lang="en-US" dirty="0"/>
              <a:t>Nonlinear Stabilization Operator (NSO)</a:t>
            </a:r>
          </a:p>
        </p:txBody>
      </p:sp>
      <p:sp>
        <p:nvSpPr>
          <p:cNvPr id="3" name="Slide Number Placeholder 2">
            <a:extLst>
              <a:ext uri="{FF2B5EF4-FFF2-40B4-BE49-F238E27FC236}">
                <a16:creationId xmlns:a16="http://schemas.microsoft.com/office/drawing/2014/main" id="{7769C310-0AF3-6EE2-09FE-69512DDE122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47739B98-40E1-A43B-E2C1-47E9AE4B6FE9}"/>
              </a:ext>
            </a:extLst>
          </p:cNvPr>
          <p:cNvSpPr>
            <a:spLocks noGrp="1"/>
          </p:cNvSpPr>
          <p:nvPr>
            <p:ph sz="quarter" idx="11"/>
          </p:nvPr>
        </p:nvSpPr>
        <p:spPr>
          <a:xfrm>
            <a:off x="647700" y="1409700"/>
            <a:ext cx="11049000" cy="5448300"/>
          </a:xfrm>
        </p:spPr>
        <p:txBody>
          <a:bodyPr>
            <a:normAutofit/>
          </a:bodyPr>
          <a:lstStyle/>
          <a:p>
            <a:r>
              <a:rPr lang="en-US" dirty="0"/>
              <a:t>An artificial viscosity approach is provided with coefficient again related to a fine-scale residual, shown for both finite element and finite volume:</a:t>
            </a:r>
          </a:p>
          <a:p>
            <a:endParaRPr lang="en-US" dirty="0">
              <a:latin typeface="symbol" charset="2"/>
            </a:endParaRPr>
          </a:p>
          <a:p>
            <a:endParaRPr lang="en-US" dirty="0">
              <a:latin typeface="symbol" charset="2"/>
            </a:endParaRPr>
          </a:p>
          <a:p>
            <a:endParaRPr lang="en-US" dirty="0">
              <a:latin typeface="symbol" charset="2"/>
            </a:endParaRPr>
          </a:p>
          <a:p>
            <a:r>
              <a:rPr lang="en-US" dirty="0"/>
              <a:t>Here, we link the artificial diffusion coefficient to the fine scale residual:</a:t>
            </a:r>
          </a:p>
          <a:p>
            <a:pPr>
              <a:buFont typeface="Arial" charset="0"/>
              <a:buChar char="•"/>
            </a:pPr>
            <a:endParaRPr lang="en-US" dirty="0"/>
          </a:p>
          <a:p>
            <a:pPr lvl="8">
              <a:buFont typeface="Arial" charset="0"/>
              <a:buChar char="•"/>
            </a:pPr>
            <a:r>
              <a:rPr lang="en-US" dirty="0"/>
              <a:t>Or min of::</a:t>
            </a:r>
          </a:p>
          <a:p>
            <a:pPr>
              <a:buFont typeface="Arial" charset="0"/>
              <a:buChar char="•"/>
            </a:pPr>
            <a:endParaRPr lang="en-US" dirty="0"/>
          </a:p>
          <a:p>
            <a:pPr marL="342900" indent="-342900">
              <a:buFont typeface="Arial" panose="020B0604020202020204" pitchFamily="34" charset="0"/>
              <a:buChar char="•"/>
            </a:pPr>
            <a:r>
              <a:rPr lang="en-US" dirty="0"/>
              <a:t>Origin from FEM-based discontinuity capturing operator (DCO), Shakib et al. </a:t>
            </a:r>
            <a:r>
              <a:rPr lang="en-US" dirty="0" err="1"/>
              <a:t>Comput</a:t>
            </a:r>
            <a:r>
              <a:rPr lang="en-US" dirty="0"/>
              <a:t>. Method. Appl. Mech. Engr., (1991) </a:t>
            </a:r>
          </a:p>
          <a:p>
            <a:pPr marL="342900" indent="-342900">
              <a:buFont typeface="Arial" panose="020B0604020202020204" pitchFamily="34" charset="0"/>
              <a:buChar char="•"/>
            </a:pPr>
            <a:r>
              <a:rPr lang="en-US" dirty="0"/>
              <a:t>Similar concept to </a:t>
            </a:r>
            <a:r>
              <a:rPr lang="en-US" dirty="0" err="1"/>
              <a:t>Guermond</a:t>
            </a:r>
            <a:r>
              <a:rPr lang="en-US" dirty="0"/>
              <a:t> et al.  “Entropy-viscosity” approach, J. Comp. Phys. (2011)</a:t>
            </a:r>
          </a:p>
          <a:p>
            <a:pPr marL="726948" lvl="1" indent="-342900">
              <a:buFont typeface="Arial" panose="020B0604020202020204" pitchFamily="34" charset="0"/>
              <a:buChar char="•"/>
            </a:pPr>
            <a:r>
              <a:rPr lang="en-US" dirty="0"/>
              <a:t>Variations form an interesting LES </a:t>
            </a:r>
            <a:r>
              <a:rPr lang="en-US" dirty="0" err="1"/>
              <a:t>subgrid</a:t>
            </a:r>
            <a:r>
              <a:rPr lang="en-US" dirty="0"/>
              <a:t> model when the viscosity is a function of the </a:t>
            </a:r>
            <a:r>
              <a:rPr lang="en-US" dirty="0" err="1"/>
              <a:t>k.e.</a:t>
            </a:r>
            <a:r>
              <a:rPr lang="en-US" dirty="0"/>
              <a:t> fine scale residual (</a:t>
            </a:r>
            <a:r>
              <a:rPr lang="en-US" dirty="0" err="1"/>
              <a:t>Guermond</a:t>
            </a:r>
            <a:r>
              <a:rPr lang="en-US" dirty="0"/>
              <a:t> and Larios, 2015)</a:t>
            </a:r>
          </a:p>
        </p:txBody>
      </p:sp>
      <p:pic>
        <p:nvPicPr>
          <p:cNvPr id="6" name="Picture 5">
            <a:extLst>
              <a:ext uri="{FF2B5EF4-FFF2-40B4-BE49-F238E27FC236}">
                <a16:creationId xmlns:a16="http://schemas.microsoft.com/office/drawing/2014/main" id="{0C21AAE7-E6F8-7B76-5F6E-9ABEADC7EAFD}"/>
              </a:ext>
            </a:extLst>
          </p:cNvPr>
          <p:cNvPicPr>
            <a:picLocks noChangeAspect="1"/>
          </p:cNvPicPr>
          <p:nvPr/>
        </p:nvPicPr>
        <p:blipFill>
          <a:blip r:embed="rId2"/>
          <a:stretch>
            <a:fillRect/>
          </a:stretch>
        </p:blipFill>
        <p:spPr>
          <a:xfrm>
            <a:off x="719595" y="2277184"/>
            <a:ext cx="3530600" cy="723900"/>
          </a:xfrm>
          <a:prstGeom prst="rect">
            <a:avLst/>
          </a:prstGeom>
        </p:spPr>
      </p:pic>
      <p:pic>
        <p:nvPicPr>
          <p:cNvPr id="7" name="Picture 6">
            <a:extLst>
              <a:ext uri="{FF2B5EF4-FFF2-40B4-BE49-F238E27FC236}">
                <a16:creationId xmlns:a16="http://schemas.microsoft.com/office/drawing/2014/main" id="{79C9417A-C1A4-8AFD-1595-B30BBF088B1B}"/>
              </a:ext>
            </a:extLst>
          </p:cNvPr>
          <p:cNvPicPr>
            <a:picLocks noChangeAspect="1"/>
          </p:cNvPicPr>
          <p:nvPr/>
        </p:nvPicPr>
        <p:blipFill>
          <a:blip r:embed="rId3"/>
          <a:stretch>
            <a:fillRect/>
          </a:stretch>
        </p:blipFill>
        <p:spPr>
          <a:xfrm>
            <a:off x="1600200" y="3703340"/>
            <a:ext cx="2514600" cy="1016000"/>
          </a:xfrm>
          <a:prstGeom prst="rect">
            <a:avLst/>
          </a:prstGeom>
        </p:spPr>
      </p:pic>
      <p:pic>
        <p:nvPicPr>
          <p:cNvPr id="9" name="Picture 8">
            <a:extLst>
              <a:ext uri="{FF2B5EF4-FFF2-40B4-BE49-F238E27FC236}">
                <a16:creationId xmlns:a16="http://schemas.microsoft.com/office/drawing/2014/main" id="{8B7A7110-768E-DE5F-0CDC-EDB51B3B0BBB}"/>
              </a:ext>
            </a:extLst>
          </p:cNvPr>
          <p:cNvPicPr>
            <a:picLocks noChangeAspect="1"/>
          </p:cNvPicPr>
          <p:nvPr/>
        </p:nvPicPr>
        <p:blipFill>
          <a:blip r:embed="rId4"/>
          <a:stretch>
            <a:fillRect/>
          </a:stretch>
        </p:blipFill>
        <p:spPr>
          <a:xfrm>
            <a:off x="6096000" y="2277184"/>
            <a:ext cx="3505200" cy="723900"/>
          </a:xfrm>
          <a:prstGeom prst="rect">
            <a:avLst/>
          </a:prstGeom>
        </p:spPr>
      </p:pic>
      <p:cxnSp>
        <p:nvCxnSpPr>
          <p:cNvPr id="11" name="Straight Arrow Connector 10">
            <a:extLst>
              <a:ext uri="{FF2B5EF4-FFF2-40B4-BE49-F238E27FC236}">
                <a16:creationId xmlns:a16="http://schemas.microsoft.com/office/drawing/2014/main" id="{F79AE233-21E7-3C8D-2D1F-DF08EFF2DC8B}"/>
              </a:ext>
            </a:extLst>
          </p:cNvPr>
          <p:cNvCxnSpPr>
            <a:cxnSpLocks/>
          </p:cNvCxnSpPr>
          <p:nvPr/>
        </p:nvCxnSpPr>
        <p:spPr>
          <a:xfrm flipH="1">
            <a:off x="4122549" y="2008599"/>
            <a:ext cx="365760"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4107BA-D19D-E28F-E762-B2D23F7C0823}"/>
              </a:ext>
            </a:extLst>
          </p:cNvPr>
          <p:cNvCxnSpPr>
            <a:cxnSpLocks/>
          </p:cNvCxnSpPr>
          <p:nvPr/>
        </p:nvCxnSpPr>
        <p:spPr>
          <a:xfrm>
            <a:off x="7472009" y="2008599"/>
            <a:ext cx="365760"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BB0A7C1-A04C-387C-6E1F-6CD37B2F5BC6}"/>
              </a:ext>
            </a:extLst>
          </p:cNvPr>
          <p:cNvPicPr>
            <a:picLocks noChangeAspect="1"/>
          </p:cNvPicPr>
          <p:nvPr/>
        </p:nvPicPr>
        <p:blipFill>
          <a:blip r:embed="rId5"/>
          <a:stretch>
            <a:fillRect/>
          </a:stretch>
        </p:blipFill>
        <p:spPr>
          <a:xfrm>
            <a:off x="5879024" y="3961646"/>
            <a:ext cx="2286000" cy="406400"/>
          </a:xfrm>
          <a:prstGeom prst="rect">
            <a:avLst/>
          </a:prstGeom>
        </p:spPr>
      </p:pic>
    </p:spTree>
    <p:extLst>
      <p:ext uri="{BB962C8B-B14F-4D97-AF65-F5344CB8AC3E}">
        <p14:creationId xmlns:p14="http://schemas.microsoft.com/office/powerpoint/2010/main" val="42559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B736-60FF-8DEA-9264-DB1A6127E5B2}"/>
              </a:ext>
            </a:extLst>
          </p:cNvPr>
          <p:cNvSpPr>
            <a:spLocks noGrp="1"/>
          </p:cNvSpPr>
          <p:nvPr>
            <p:ph type="title"/>
          </p:nvPr>
        </p:nvSpPr>
        <p:spPr/>
        <p:txBody>
          <a:bodyPr/>
          <a:lstStyle/>
          <a:p>
            <a:r>
              <a:rPr lang="en-US" dirty="0"/>
              <a:t>Re = 2000 (local Re 20) – Residual-Based </a:t>
            </a:r>
          </a:p>
        </p:txBody>
      </p:sp>
      <p:sp>
        <p:nvSpPr>
          <p:cNvPr id="3" name="Slide Number Placeholder 2">
            <a:extLst>
              <a:ext uri="{FF2B5EF4-FFF2-40B4-BE49-F238E27FC236}">
                <a16:creationId xmlns:a16="http://schemas.microsoft.com/office/drawing/2014/main" id="{2B8CD9E6-AB6F-9215-B7E9-86853287BD6C}"/>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B83A73D0-8B42-D059-BA53-DB40633AE4B6}"/>
              </a:ext>
            </a:extLst>
          </p:cNvPr>
          <p:cNvSpPr>
            <a:spLocks noGrp="1"/>
          </p:cNvSpPr>
          <p:nvPr>
            <p:ph sz="quarter" idx="11"/>
          </p:nvPr>
        </p:nvSpPr>
        <p:spPr/>
        <p:txBody>
          <a:bodyPr/>
          <a:lstStyle/>
          <a:p>
            <a:r>
              <a:rPr lang="en-US" dirty="0">
                <a:effectLst/>
              </a:rPr>
              <a:t>Analytical solution from </a:t>
            </a:r>
            <a:r>
              <a:rPr lang="en-US" dirty="0" err="1">
                <a:effectLst/>
              </a:rPr>
              <a:t>Mojtabi</a:t>
            </a:r>
            <a:r>
              <a:rPr lang="en-US" dirty="0">
                <a:effectLst/>
              </a:rPr>
              <a:t> and Deville, One-dimensional linear advection–diffusion equation: Analytical and finite element solutions, </a:t>
            </a:r>
            <a:r>
              <a:rPr lang="en-US" dirty="0" err="1">
                <a:effectLst/>
              </a:rPr>
              <a:t>Comput</a:t>
            </a:r>
            <a:r>
              <a:rPr lang="en-US" dirty="0">
                <a:effectLst/>
              </a:rPr>
              <a:t>. Fluids 107 (2015) 189–195.</a:t>
            </a:r>
            <a:br>
              <a:rPr lang="en-US" dirty="0">
                <a:effectLst/>
              </a:rPr>
            </a:br>
            <a:endParaRPr lang="en-US" dirty="0">
              <a:effectLst/>
            </a:endParaRPr>
          </a:p>
          <a:p>
            <a:endParaRPr lang="en-US" dirty="0"/>
          </a:p>
        </p:txBody>
      </p:sp>
      <p:sp>
        <p:nvSpPr>
          <p:cNvPr id="13" name="TextBox 12">
            <a:extLst>
              <a:ext uri="{FF2B5EF4-FFF2-40B4-BE49-F238E27FC236}">
                <a16:creationId xmlns:a16="http://schemas.microsoft.com/office/drawing/2014/main" id="{809837B2-0BAC-43F6-2D0A-8FBBE9A35D2D}"/>
              </a:ext>
            </a:extLst>
          </p:cNvPr>
          <p:cNvSpPr txBox="1"/>
          <p:nvPr/>
        </p:nvSpPr>
        <p:spPr>
          <a:xfrm>
            <a:off x="1162373" y="5625889"/>
            <a:ext cx="0" cy="0"/>
          </a:xfrm>
          <a:prstGeom prst="rect">
            <a:avLst/>
          </a:prstGeom>
        </p:spPr>
        <p:txBody>
          <a:bodyPr vert="horz" wrap="none" lIns="91440" tIns="45720" rIns="91440" bIns="45720" rtlCol="0">
            <a:noAutofit/>
          </a:bodyPr>
          <a:lstStyle/>
          <a:p>
            <a:pPr algn="l"/>
            <a:r>
              <a:rPr lang="en-US" dirty="0"/>
              <a:t>NSO, linear basis (CVFEM)</a:t>
            </a:r>
          </a:p>
        </p:txBody>
      </p:sp>
      <p:sp>
        <p:nvSpPr>
          <p:cNvPr id="18" name="TextBox 17">
            <a:extLst>
              <a:ext uri="{FF2B5EF4-FFF2-40B4-BE49-F238E27FC236}">
                <a16:creationId xmlns:a16="http://schemas.microsoft.com/office/drawing/2014/main" id="{83B1B9FA-6F5A-4160-8D56-8FDDD7762D1B}"/>
              </a:ext>
            </a:extLst>
          </p:cNvPr>
          <p:cNvSpPr txBox="1"/>
          <p:nvPr/>
        </p:nvSpPr>
        <p:spPr>
          <a:xfrm>
            <a:off x="9113003" y="5625889"/>
            <a:ext cx="0" cy="0"/>
          </a:xfrm>
          <a:prstGeom prst="rect">
            <a:avLst/>
          </a:prstGeom>
        </p:spPr>
        <p:txBody>
          <a:bodyPr vert="horz" wrap="none" lIns="91440" tIns="45720" rIns="91440" bIns="45720" rtlCol="0">
            <a:noAutofit/>
          </a:bodyPr>
          <a:lstStyle/>
          <a:p>
            <a:pPr algn="l"/>
            <a:r>
              <a:rPr lang="en-US" dirty="0"/>
              <a:t>NSO, quadratic basis (CVFEM)</a:t>
            </a:r>
          </a:p>
        </p:txBody>
      </p:sp>
      <p:sp>
        <p:nvSpPr>
          <p:cNvPr id="19" name="TextBox 18">
            <a:extLst>
              <a:ext uri="{FF2B5EF4-FFF2-40B4-BE49-F238E27FC236}">
                <a16:creationId xmlns:a16="http://schemas.microsoft.com/office/drawing/2014/main" id="{74237BA3-E4D6-61A7-71EA-A7C528431087}"/>
              </a:ext>
            </a:extLst>
          </p:cNvPr>
          <p:cNvSpPr txBox="1"/>
          <p:nvPr/>
        </p:nvSpPr>
        <p:spPr>
          <a:xfrm>
            <a:off x="4881966" y="5625889"/>
            <a:ext cx="0" cy="0"/>
          </a:xfrm>
          <a:prstGeom prst="rect">
            <a:avLst/>
          </a:prstGeom>
        </p:spPr>
        <p:txBody>
          <a:bodyPr vert="horz" wrap="none" lIns="91440" tIns="45720" rIns="91440" bIns="45720" rtlCol="0">
            <a:noAutofit/>
          </a:bodyPr>
          <a:lstStyle/>
          <a:p>
            <a:pPr algn="l"/>
            <a:r>
              <a:rPr lang="en-US" dirty="0"/>
              <a:t>SUCV, linear basis (CVFEM)</a:t>
            </a:r>
          </a:p>
        </p:txBody>
      </p:sp>
      <p:pic>
        <p:nvPicPr>
          <p:cNvPr id="6" name="Picture 5">
            <a:extLst>
              <a:ext uri="{FF2B5EF4-FFF2-40B4-BE49-F238E27FC236}">
                <a16:creationId xmlns:a16="http://schemas.microsoft.com/office/drawing/2014/main" id="{8DF248E7-C1E6-6EC0-DBCB-D7BEC0186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33" y="2259846"/>
            <a:ext cx="4078599" cy="2971800"/>
          </a:xfrm>
          <a:prstGeom prst="rect">
            <a:avLst/>
          </a:prstGeom>
        </p:spPr>
      </p:pic>
      <p:pic>
        <p:nvPicPr>
          <p:cNvPr id="8" name="Picture 7">
            <a:extLst>
              <a:ext uri="{FF2B5EF4-FFF2-40B4-BE49-F238E27FC236}">
                <a16:creationId xmlns:a16="http://schemas.microsoft.com/office/drawing/2014/main" id="{A9E6627E-D55F-5785-724A-FF3E585A3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169" y="2259846"/>
            <a:ext cx="4078599" cy="2971800"/>
          </a:xfrm>
          <a:prstGeom prst="rect">
            <a:avLst/>
          </a:prstGeom>
        </p:spPr>
      </p:pic>
      <p:pic>
        <p:nvPicPr>
          <p:cNvPr id="10" name="Picture 9">
            <a:extLst>
              <a:ext uri="{FF2B5EF4-FFF2-40B4-BE49-F238E27FC236}">
                <a16:creationId xmlns:a16="http://schemas.microsoft.com/office/drawing/2014/main" id="{8BB5B101-4B66-133C-7479-0E8AE218A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101" y="2259846"/>
            <a:ext cx="4078599" cy="2971800"/>
          </a:xfrm>
          <a:prstGeom prst="rect">
            <a:avLst/>
          </a:prstGeom>
        </p:spPr>
      </p:pic>
    </p:spTree>
    <p:extLst>
      <p:ext uri="{BB962C8B-B14F-4D97-AF65-F5344CB8AC3E}">
        <p14:creationId xmlns:p14="http://schemas.microsoft.com/office/powerpoint/2010/main" val="42514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8E80-1D1D-E34F-F139-05329E052237}"/>
              </a:ext>
            </a:extLst>
          </p:cNvPr>
          <p:cNvSpPr>
            <a:spLocks noGrp="1"/>
          </p:cNvSpPr>
          <p:nvPr>
            <p:ph type="title"/>
          </p:nvPr>
        </p:nvSpPr>
        <p:spPr/>
        <p:txBody>
          <a:bodyPr/>
          <a:lstStyle/>
          <a:p>
            <a:r>
              <a:rPr lang="en-US" dirty="0"/>
              <a:t>Now, Direct Comparisons, Order of Accuracy</a:t>
            </a:r>
          </a:p>
        </p:txBody>
      </p:sp>
      <p:sp>
        <p:nvSpPr>
          <p:cNvPr id="3" name="Slide Number Placeholder 2">
            <a:extLst>
              <a:ext uri="{FF2B5EF4-FFF2-40B4-BE49-F238E27FC236}">
                <a16:creationId xmlns:a16="http://schemas.microsoft.com/office/drawing/2014/main" id="{EBCD176E-59DA-8B93-0AEC-BE4A3F4E24F1}"/>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142DA854-3A4A-6196-983B-6A47640E4597}"/>
              </a:ext>
            </a:extLst>
          </p:cNvPr>
          <p:cNvSpPr>
            <a:spLocks noGrp="1"/>
          </p:cNvSpPr>
          <p:nvPr>
            <p:ph sz="quarter" idx="11"/>
          </p:nvPr>
        </p:nvSpPr>
        <p:spPr/>
        <p:txBody>
          <a:bodyPr/>
          <a:lstStyle/>
          <a:p>
            <a:pPr marL="342900" indent="-342900">
              <a:buFont typeface="Arial" panose="020B0604020202020204" pitchFamily="34" charset="0"/>
              <a:buChar char="•"/>
            </a:pPr>
            <a:r>
              <a:rPr lang="en-US" dirty="0" err="1"/>
              <a:t>Convecting</a:t>
            </a:r>
            <a:r>
              <a:rPr lang="en-US" dirty="0"/>
              <a:t> Taylor/Vortex simulation at high crossflow velocity</a:t>
            </a:r>
          </a:p>
          <a:p>
            <a:pPr marL="342900" indent="-342900">
              <a:buFont typeface="Arial" panose="020B0604020202020204" pitchFamily="34" charset="0"/>
              <a:buChar char="•"/>
            </a:pPr>
            <a:r>
              <a:rPr lang="en-US" dirty="0"/>
              <a:t>Results demonstrate the ability to deploy this stabilization approach to high-order </a:t>
            </a:r>
          </a:p>
          <a:p>
            <a:endParaRPr lang="en-US" dirty="0"/>
          </a:p>
        </p:txBody>
      </p:sp>
      <p:pic>
        <p:nvPicPr>
          <p:cNvPr id="5" name="Picture 4">
            <a:extLst>
              <a:ext uri="{FF2B5EF4-FFF2-40B4-BE49-F238E27FC236}">
                <a16:creationId xmlns:a16="http://schemas.microsoft.com/office/drawing/2014/main" id="{02F06C29-3A58-6C00-D340-E68F8EBF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787" y="2674080"/>
            <a:ext cx="7474668" cy="3571514"/>
          </a:xfrm>
          <a:prstGeom prst="rect">
            <a:avLst/>
          </a:prstGeom>
        </p:spPr>
      </p:pic>
    </p:spTree>
    <p:extLst>
      <p:ext uri="{BB962C8B-B14F-4D97-AF65-F5344CB8AC3E}">
        <p14:creationId xmlns:p14="http://schemas.microsoft.com/office/powerpoint/2010/main" val="293479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F58B-1006-90BD-9F23-95FBB742A727}"/>
              </a:ext>
            </a:extLst>
          </p:cNvPr>
          <p:cNvSpPr>
            <a:spLocks noGrp="1"/>
          </p:cNvSpPr>
          <p:nvPr>
            <p:ph type="title"/>
          </p:nvPr>
        </p:nvSpPr>
        <p:spPr/>
        <p:txBody>
          <a:bodyPr/>
          <a:lstStyle/>
          <a:p>
            <a:r>
              <a:rPr lang="en-US" dirty="0"/>
              <a:t>Review of Advection Stabilization Options</a:t>
            </a:r>
          </a:p>
        </p:txBody>
      </p:sp>
      <p:sp>
        <p:nvSpPr>
          <p:cNvPr id="3" name="Slide Number Placeholder 2">
            <a:extLst>
              <a:ext uri="{FF2B5EF4-FFF2-40B4-BE49-F238E27FC236}">
                <a16:creationId xmlns:a16="http://schemas.microsoft.com/office/drawing/2014/main" id="{ED158430-1688-D94B-C476-4E3A7D855B19}"/>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FEDD136-5D6B-5C90-A8E7-2ED162484A21}"/>
              </a:ext>
            </a:extLst>
          </p:cNvPr>
          <p:cNvSpPr>
            <a:spLocks noGrp="1"/>
          </p:cNvSpPr>
          <p:nvPr>
            <p:ph sz="quarter" idx="11"/>
          </p:nvPr>
        </p:nvSpPr>
        <p:spPr>
          <a:xfrm>
            <a:off x="647700" y="1409699"/>
            <a:ext cx="6667500" cy="5187043"/>
          </a:xfrm>
        </p:spPr>
        <p:txBody>
          <a:bodyPr/>
          <a:lstStyle/>
          <a:p>
            <a:r>
              <a:rPr lang="en-US" dirty="0"/>
              <a:t>For the high Peclet number use case, on unstructured meshes, we have identified three strategies:</a:t>
            </a:r>
          </a:p>
          <a:p>
            <a:pPr marL="457200" indent="-457200">
              <a:buFont typeface="+mj-lt"/>
              <a:buAutoNum type="arabicPeriod"/>
            </a:pPr>
            <a:r>
              <a:rPr lang="en-US" dirty="0"/>
              <a:t>Ad hoc blending between upwind and central using an indicator that is a function of cell Peclet number:</a:t>
            </a:r>
          </a:p>
          <a:p>
            <a:pPr marL="457200" indent="-457200">
              <a:buFont typeface="+mj-lt"/>
              <a:buAutoNum type="arabicPeriod"/>
            </a:pPr>
            <a:endParaRPr lang="en-US" dirty="0"/>
          </a:p>
          <a:p>
            <a:endParaRPr lang="en-US" dirty="0"/>
          </a:p>
          <a:p>
            <a:pPr marL="457200" indent="-457200">
              <a:buFont typeface="+mj-lt"/>
              <a:buAutoNum type="arabicPeriod"/>
            </a:pPr>
            <a:r>
              <a:rPr lang="en-US" dirty="0"/>
              <a:t>Gradient reconstruction (upwind) approaches with limiters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Monotonic upstream-centered scheme for conservation laws (MUSCL) - again, with limiters</a:t>
            </a:r>
          </a:p>
        </p:txBody>
      </p:sp>
      <p:pic>
        <p:nvPicPr>
          <p:cNvPr id="5" name="Picture 4">
            <a:extLst>
              <a:ext uri="{FF2B5EF4-FFF2-40B4-BE49-F238E27FC236}">
                <a16:creationId xmlns:a16="http://schemas.microsoft.com/office/drawing/2014/main" id="{14D4B50F-5D7E-35F3-8509-781F7D590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4080" y="3090653"/>
            <a:ext cx="4528644" cy="3350105"/>
          </a:xfrm>
          <a:prstGeom prst="rect">
            <a:avLst/>
          </a:prstGeom>
        </p:spPr>
      </p:pic>
      <p:pic>
        <p:nvPicPr>
          <p:cNvPr id="6" name="Picture 5">
            <a:extLst>
              <a:ext uri="{FF2B5EF4-FFF2-40B4-BE49-F238E27FC236}">
                <a16:creationId xmlns:a16="http://schemas.microsoft.com/office/drawing/2014/main" id="{03E43800-A071-3AD8-8E00-1933DC6B5613}"/>
              </a:ext>
            </a:extLst>
          </p:cNvPr>
          <p:cNvPicPr>
            <a:picLocks noChangeAspect="1"/>
          </p:cNvPicPr>
          <p:nvPr/>
        </p:nvPicPr>
        <p:blipFill>
          <a:blip r:embed="rId3"/>
          <a:stretch>
            <a:fillRect/>
          </a:stretch>
        </p:blipFill>
        <p:spPr>
          <a:xfrm>
            <a:off x="9604573" y="4804704"/>
            <a:ext cx="457200" cy="355600"/>
          </a:xfrm>
          <a:prstGeom prst="rect">
            <a:avLst/>
          </a:prstGeom>
        </p:spPr>
      </p:pic>
      <p:pic>
        <p:nvPicPr>
          <p:cNvPr id="7" name="Picture 6">
            <a:extLst>
              <a:ext uri="{FF2B5EF4-FFF2-40B4-BE49-F238E27FC236}">
                <a16:creationId xmlns:a16="http://schemas.microsoft.com/office/drawing/2014/main" id="{C08ADF41-B58F-B12B-3687-79F0B4A4418C}"/>
              </a:ext>
            </a:extLst>
          </p:cNvPr>
          <p:cNvPicPr>
            <a:picLocks noChangeAspect="1"/>
          </p:cNvPicPr>
          <p:nvPr/>
        </p:nvPicPr>
        <p:blipFill>
          <a:blip r:embed="rId4"/>
          <a:stretch>
            <a:fillRect/>
          </a:stretch>
        </p:blipFill>
        <p:spPr>
          <a:xfrm>
            <a:off x="10157913" y="4804704"/>
            <a:ext cx="457200" cy="355600"/>
          </a:xfrm>
          <a:prstGeom prst="rect">
            <a:avLst/>
          </a:prstGeom>
        </p:spPr>
      </p:pic>
      <p:pic>
        <p:nvPicPr>
          <p:cNvPr id="8" name="Picture 7">
            <a:extLst>
              <a:ext uri="{FF2B5EF4-FFF2-40B4-BE49-F238E27FC236}">
                <a16:creationId xmlns:a16="http://schemas.microsoft.com/office/drawing/2014/main" id="{FF7A1833-30F7-1D5F-1D20-5E6EB886FC11}"/>
              </a:ext>
            </a:extLst>
          </p:cNvPr>
          <p:cNvPicPr>
            <a:picLocks noChangeAspect="1"/>
          </p:cNvPicPr>
          <p:nvPr/>
        </p:nvPicPr>
        <p:blipFill>
          <a:blip r:embed="rId5"/>
          <a:stretch>
            <a:fillRect/>
          </a:stretch>
        </p:blipFill>
        <p:spPr>
          <a:xfrm>
            <a:off x="1829789" y="4254504"/>
            <a:ext cx="3644900" cy="965200"/>
          </a:xfrm>
          <a:prstGeom prst="rect">
            <a:avLst/>
          </a:prstGeom>
        </p:spPr>
      </p:pic>
      <p:pic>
        <p:nvPicPr>
          <p:cNvPr id="10" name="Picture 9">
            <a:extLst>
              <a:ext uri="{FF2B5EF4-FFF2-40B4-BE49-F238E27FC236}">
                <a16:creationId xmlns:a16="http://schemas.microsoft.com/office/drawing/2014/main" id="{362D2B06-169B-9BA0-B0DE-03085EB997A3}"/>
              </a:ext>
            </a:extLst>
          </p:cNvPr>
          <p:cNvPicPr>
            <a:picLocks noChangeAspect="1"/>
          </p:cNvPicPr>
          <p:nvPr/>
        </p:nvPicPr>
        <p:blipFill>
          <a:blip r:embed="rId6"/>
          <a:stretch>
            <a:fillRect/>
          </a:stretch>
        </p:blipFill>
        <p:spPr>
          <a:xfrm>
            <a:off x="1004289" y="6217387"/>
            <a:ext cx="5295900" cy="508000"/>
          </a:xfrm>
          <a:prstGeom prst="rect">
            <a:avLst/>
          </a:prstGeom>
        </p:spPr>
      </p:pic>
      <p:pic>
        <p:nvPicPr>
          <p:cNvPr id="11" name="Picture 10">
            <a:extLst>
              <a:ext uri="{FF2B5EF4-FFF2-40B4-BE49-F238E27FC236}">
                <a16:creationId xmlns:a16="http://schemas.microsoft.com/office/drawing/2014/main" id="{EE178AA3-97BA-0220-BF86-C6064F9B34EF}"/>
              </a:ext>
            </a:extLst>
          </p:cNvPr>
          <p:cNvPicPr>
            <a:picLocks noChangeAspect="1"/>
          </p:cNvPicPr>
          <p:nvPr/>
        </p:nvPicPr>
        <p:blipFill>
          <a:blip r:embed="rId7"/>
          <a:stretch>
            <a:fillRect/>
          </a:stretch>
        </p:blipFill>
        <p:spPr>
          <a:xfrm>
            <a:off x="1905989" y="2936695"/>
            <a:ext cx="3492500" cy="342900"/>
          </a:xfrm>
          <a:prstGeom prst="rect">
            <a:avLst/>
          </a:prstGeom>
        </p:spPr>
      </p:pic>
      <p:pic>
        <p:nvPicPr>
          <p:cNvPr id="12" name="Picture 11">
            <a:extLst>
              <a:ext uri="{FF2B5EF4-FFF2-40B4-BE49-F238E27FC236}">
                <a16:creationId xmlns:a16="http://schemas.microsoft.com/office/drawing/2014/main" id="{9F07B323-C62D-BE2D-9F1E-32D4CA2EBC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8851" y="305860"/>
            <a:ext cx="4247092" cy="2961445"/>
          </a:xfrm>
          <a:prstGeom prst="rect">
            <a:avLst/>
          </a:prstGeom>
        </p:spPr>
      </p:pic>
    </p:spTree>
    <p:extLst>
      <p:ext uri="{BB962C8B-B14F-4D97-AF65-F5344CB8AC3E}">
        <p14:creationId xmlns:p14="http://schemas.microsoft.com/office/powerpoint/2010/main" val="36298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8DF-78ED-3A1E-ABF0-532DF6420F06}"/>
              </a:ext>
            </a:extLst>
          </p:cNvPr>
          <p:cNvSpPr>
            <a:spLocks noGrp="1"/>
          </p:cNvSpPr>
          <p:nvPr>
            <p:ph type="title"/>
          </p:nvPr>
        </p:nvSpPr>
        <p:spPr/>
        <p:txBody>
          <a:bodyPr/>
          <a:lstStyle/>
          <a:p>
            <a:r>
              <a:rPr lang="en-US" dirty="0"/>
              <a:t>Momentum Field is Tolerant of low-Dissipation Advection Operators</a:t>
            </a:r>
          </a:p>
        </p:txBody>
      </p:sp>
      <p:sp>
        <p:nvSpPr>
          <p:cNvPr id="3" name="Slide Number Placeholder 2">
            <a:extLst>
              <a:ext uri="{FF2B5EF4-FFF2-40B4-BE49-F238E27FC236}">
                <a16:creationId xmlns:a16="http://schemas.microsoft.com/office/drawing/2014/main" id="{8D08F7DC-DFB5-00D4-5515-21B2506595C1}"/>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EED304D6-9B53-6A37-91A5-2A1A9C317CA2}"/>
              </a:ext>
            </a:extLst>
          </p:cNvPr>
          <p:cNvSpPr>
            <a:spLocks noGrp="1"/>
          </p:cNvSpPr>
          <p:nvPr>
            <p:ph sz="quarter" idx="11"/>
          </p:nvPr>
        </p:nvSpPr>
        <p:spPr/>
        <p:txBody>
          <a:bodyPr/>
          <a:lstStyle/>
          <a:p>
            <a:r>
              <a:rPr lang="en-US" dirty="0"/>
              <a:t>…. While passive scalars are not</a:t>
            </a:r>
          </a:p>
        </p:txBody>
      </p:sp>
      <p:pic>
        <p:nvPicPr>
          <p:cNvPr id="5" name="Picture 4">
            <a:extLst>
              <a:ext uri="{FF2B5EF4-FFF2-40B4-BE49-F238E27FC236}">
                <a16:creationId xmlns:a16="http://schemas.microsoft.com/office/drawing/2014/main" id="{DF8B0AF1-3D3A-2018-A333-4E4BC4D1EF51}"/>
              </a:ext>
            </a:extLst>
          </p:cNvPr>
          <p:cNvPicPr>
            <a:picLocks noChangeAspect="1"/>
          </p:cNvPicPr>
          <p:nvPr/>
        </p:nvPicPr>
        <p:blipFill rotWithShape="1">
          <a:blip r:embed="rId2"/>
          <a:srcRect r="50000" b="50000"/>
          <a:stretch/>
        </p:blipFill>
        <p:spPr>
          <a:xfrm>
            <a:off x="1255692" y="2271091"/>
            <a:ext cx="4607505" cy="3748709"/>
          </a:xfrm>
          <a:prstGeom prst="rect">
            <a:avLst/>
          </a:prstGeom>
        </p:spPr>
      </p:pic>
      <p:pic>
        <p:nvPicPr>
          <p:cNvPr id="6" name="Picture 5">
            <a:extLst>
              <a:ext uri="{FF2B5EF4-FFF2-40B4-BE49-F238E27FC236}">
                <a16:creationId xmlns:a16="http://schemas.microsoft.com/office/drawing/2014/main" id="{369F4E3D-4AF0-387E-3A8C-47A4EB4D69EA}"/>
              </a:ext>
            </a:extLst>
          </p:cNvPr>
          <p:cNvPicPr>
            <a:picLocks noChangeAspect="1"/>
          </p:cNvPicPr>
          <p:nvPr/>
        </p:nvPicPr>
        <p:blipFill rotWithShape="1">
          <a:blip r:embed="rId3"/>
          <a:srcRect r="50000" b="50000"/>
          <a:stretch/>
        </p:blipFill>
        <p:spPr>
          <a:xfrm>
            <a:off x="6680427" y="2271091"/>
            <a:ext cx="4607910" cy="3749040"/>
          </a:xfrm>
          <a:prstGeom prst="rect">
            <a:avLst/>
          </a:prstGeom>
        </p:spPr>
      </p:pic>
    </p:spTree>
    <p:extLst>
      <p:ext uri="{BB962C8B-B14F-4D97-AF65-F5344CB8AC3E}">
        <p14:creationId xmlns:p14="http://schemas.microsoft.com/office/powerpoint/2010/main" val="245935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9A26-55BB-657C-19F3-655EC631BD31}"/>
              </a:ext>
            </a:extLst>
          </p:cNvPr>
          <p:cNvSpPr>
            <a:spLocks noGrp="1"/>
          </p:cNvSpPr>
          <p:nvPr>
            <p:ph type="title"/>
          </p:nvPr>
        </p:nvSpPr>
        <p:spPr/>
        <p:txBody>
          <a:bodyPr/>
          <a:lstStyle/>
          <a:p>
            <a:r>
              <a:rPr lang="en-US" dirty="0"/>
              <a:t>Re = 2000 (local Re 20) – No Stabilization</a:t>
            </a:r>
          </a:p>
        </p:txBody>
      </p:sp>
      <p:sp>
        <p:nvSpPr>
          <p:cNvPr id="3" name="Slide Number Placeholder 2">
            <a:extLst>
              <a:ext uri="{FF2B5EF4-FFF2-40B4-BE49-F238E27FC236}">
                <a16:creationId xmlns:a16="http://schemas.microsoft.com/office/drawing/2014/main" id="{6EB7E59F-748B-BE46-46B2-DB5F8D377F63}"/>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515C4D69-CFCF-CA07-9E6B-7F04A2E2459E}"/>
              </a:ext>
            </a:extLst>
          </p:cNvPr>
          <p:cNvSpPr>
            <a:spLocks noGrp="1"/>
          </p:cNvSpPr>
          <p:nvPr>
            <p:ph sz="quarter" idx="11"/>
          </p:nvPr>
        </p:nvSpPr>
        <p:spPr/>
        <p:txBody>
          <a:bodyPr/>
          <a:lstStyle/>
          <a:p>
            <a:r>
              <a:rPr lang="en-US" dirty="0">
                <a:effectLst/>
              </a:rPr>
              <a:t>Analytical solution from </a:t>
            </a:r>
            <a:r>
              <a:rPr lang="en-US" dirty="0" err="1">
                <a:effectLst/>
              </a:rPr>
              <a:t>Mojtabi</a:t>
            </a:r>
            <a:r>
              <a:rPr lang="en-US" dirty="0">
                <a:effectLst/>
              </a:rPr>
              <a:t> and Deville, One-dimensional linear advection–diffusion equation: Analytical and finite element solutions, </a:t>
            </a:r>
            <a:r>
              <a:rPr lang="en-US" dirty="0" err="1">
                <a:effectLst/>
              </a:rPr>
              <a:t>Comput</a:t>
            </a:r>
            <a:r>
              <a:rPr lang="en-US" dirty="0">
                <a:effectLst/>
              </a:rPr>
              <a:t>. Fluids 107 (2015) 189–195.</a:t>
            </a:r>
            <a:br>
              <a:rPr lang="en-US" dirty="0">
                <a:effectLst/>
              </a:rPr>
            </a:br>
            <a:endParaRPr lang="en-US" dirty="0">
              <a:effectLst/>
            </a:endParaRPr>
          </a:p>
          <a:p>
            <a:endParaRPr lang="en-US" dirty="0"/>
          </a:p>
        </p:txBody>
      </p:sp>
      <p:pic>
        <p:nvPicPr>
          <p:cNvPr id="26" name="Picture 25">
            <a:extLst>
              <a:ext uri="{FF2B5EF4-FFF2-40B4-BE49-F238E27FC236}">
                <a16:creationId xmlns:a16="http://schemas.microsoft.com/office/drawing/2014/main" id="{F719E1F4-E799-4D43-30AD-F73154832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92908"/>
            <a:ext cx="5943600" cy="4330700"/>
          </a:xfrm>
          <a:prstGeom prst="rect">
            <a:avLst/>
          </a:prstGeom>
        </p:spPr>
      </p:pic>
      <p:pic>
        <p:nvPicPr>
          <p:cNvPr id="28" name="Picture 27">
            <a:extLst>
              <a:ext uri="{FF2B5EF4-FFF2-40B4-BE49-F238E27FC236}">
                <a16:creationId xmlns:a16="http://schemas.microsoft.com/office/drawing/2014/main" id="{7ED32145-5534-CE8D-216B-C80EFA866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681" y="2092908"/>
            <a:ext cx="5943600" cy="4330700"/>
          </a:xfrm>
          <a:prstGeom prst="rect">
            <a:avLst/>
          </a:prstGeom>
        </p:spPr>
      </p:pic>
      <p:sp>
        <p:nvSpPr>
          <p:cNvPr id="29" name="TextBox 28">
            <a:extLst>
              <a:ext uri="{FF2B5EF4-FFF2-40B4-BE49-F238E27FC236}">
                <a16:creationId xmlns:a16="http://schemas.microsoft.com/office/drawing/2014/main" id="{D465CD24-7C15-680F-75BA-230CE313E431}"/>
              </a:ext>
            </a:extLst>
          </p:cNvPr>
          <p:cNvSpPr txBox="1"/>
          <p:nvPr/>
        </p:nvSpPr>
        <p:spPr>
          <a:xfrm>
            <a:off x="1208867" y="6540287"/>
            <a:ext cx="0" cy="0"/>
          </a:xfrm>
          <a:prstGeom prst="rect">
            <a:avLst/>
          </a:prstGeom>
        </p:spPr>
        <p:txBody>
          <a:bodyPr vert="horz" wrap="none" lIns="91440" tIns="45720" rIns="91440" bIns="45720" rtlCol="0">
            <a:noAutofit/>
          </a:bodyPr>
          <a:lstStyle/>
          <a:p>
            <a:pPr algn="l"/>
            <a:r>
              <a:rPr lang="en-US" dirty="0"/>
              <a:t>Linear Basis (CVFEM), central/</a:t>
            </a:r>
            <a:r>
              <a:rPr lang="en-US" dirty="0" err="1"/>
              <a:t>Galerkin</a:t>
            </a:r>
            <a:endParaRPr lang="en-US" dirty="0"/>
          </a:p>
        </p:txBody>
      </p:sp>
      <p:sp>
        <p:nvSpPr>
          <p:cNvPr id="30" name="TextBox 29">
            <a:extLst>
              <a:ext uri="{FF2B5EF4-FFF2-40B4-BE49-F238E27FC236}">
                <a16:creationId xmlns:a16="http://schemas.microsoft.com/office/drawing/2014/main" id="{765D3383-E292-AC86-5914-30F101F506F0}"/>
              </a:ext>
            </a:extLst>
          </p:cNvPr>
          <p:cNvSpPr txBox="1"/>
          <p:nvPr/>
        </p:nvSpPr>
        <p:spPr>
          <a:xfrm>
            <a:off x="7144719" y="6540287"/>
            <a:ext cx="0" cy="0"/>
          </a:xfrm>
          <a:prstGeom prst="rect">
            <a:avLst/>
          </a:prstGeom>
        </p:spPr>
        <p:txBody>
          <a:bodyPr vert="horz" wrap="none" lIns="91440" tIns="45720" rIns="91440" bIns="45720" rtlCol="0">
            <a:noAutofit/>
          </a:bodyPr>
          <a:lstStyle/>
          <a:p>
            <a:pPr algn="l"/>
            <a:r>
              <a:rPr lang="en-US" dirty="0"/>
              <a:t>Quadratic Basis (CVFEM), central/</a:t>
            </a:r>
            <a:r>
              <a:rPr lang="en-US" dirty="0" err="1"/>
              <a:t>Galerkin</a:t>
            </a:r>
            <a:endParaRPr lang="en-US" dirty="0"/>
          </a:p>
        </p:txBody>
      </p:sp>
    </p:spTree>
    <p:extLst>
      <p:ext uri="{BB962C8B-B14F-4D97-AF65-F5344CB8AC3E}">
        <p14:creationId xmlns:p14="http://schemas.microsoft.com/office/powerpoint/2010/main" val="215888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B736-60FF-8DEA-9264-DB1A6127E5B2}"/>
              </a:ext>
            </a:extLst>
          </p:cNvPr>
          <p:cNvSpPr>
            <a:spLocks noGrp="1"/>
          </p:cNvSpPr>
          <p:nvPr>
            <p:ph type="title"/>
          </p:nvPr>
        </p:nvSpPr>
        <p:spPr/>
        <p:txBody>
          <a:bodyPr/>
          <a:lstStyle/>
          <a:p>
            <a:r>
              <a:rPr lang="en-US" dirty="0"/>
              <a:t>Re = 2000 (local Re 20) – Upwind </a:t>
            </a:r>
          </a:p>
        </p:txBody>
      </p:sp>
      <p:sp>
        <p:nvSpPr>
          <p:cNvPr id="3" name="Slide Number Placeholder 2">
            <a:extLst>
              <a:ext uri="{FF2B5EF4-FFF2-40B4-BE49-F238E27FC236}">
                <a16:creationId xmlns:a16="http://schemas.microsoft.com/office/drawing/2014/main" id="{2B8CD9E6-AB6F-9215-B7E9-86853287BD6C}"/>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B83A73D0-8B42-D059-BA53-DB40633AE4B6}"/>
              </a:ext>
            </a:extLst>
          </p:cNvPr>
          <p:cNvSpPr>
            <a:spLocks noGrp="1"/>
          </p:cNvSpPr>
          <p:nvPr>
            <p:ph sz="quarter" idx="11"/>
          </p:nvPr>
        </p:nvSpPr>
        <p:spPr/>
        <p:txBody>
          <a:bodyPr/>
          <a:lstStyle/>
          <a:p>
            <a:r>
              <a:rPr lang="en-US" dirty="0">
                <a:effectLst/>
              </a:rPr>
              <a:t>Analytical solution from </a:t>
            </a:r>
            <a:r>
              <a:rPr lang="en-US" dirty="0" err="1">
                <a:effectLst/>
              </a:rPr>
              <a:t>Mojtabi</a:t>
            </a:r>
            <a:r>
              <a:rPr lang="en-US" dirty="0">
                <a:effectLst/>
              </a:rPr>
              <a:t> and Deville, One-dimensional linear advection–diffusion equation: Analytical and finite element solutions, </a:t>
            </a:r>
            <a:r>
              <a:rPr lang="en-US" dirty="0" err="1">
                <a:effectLst/>
              </a:rPr>
              <a:t>Comput</a:t>
            </a:r>
            <a:r>
              <a:rPr lang="en-US" dirty="0">
                <a:effectLst/>
              </a:rPr>
              <a:t>. Fluids 107 (2015) 189–195.</a:t>
            </a:r>
            <a:br>
              <a:rPr lang="en-US" dirty="0">
                <a:effectLst/>
              </a:rPr>
            </a:br>
            <a:endParaRPr lang="en-US" dirty="0">
              <a:effectLst/>
            </a:endParaRPr>
          </a:p>
          <a:p>
            <a:endParaRPr lang="en-US" dirty="0"/>
          </a:p>
        </p:txBody>
      </p:sp>
      <p:pic>
        <p:nvPicPr>
          <p:cNvPr id="12" name="Picture 11">
            <a:extLst>
              <a:ext uri="{FF2B5EF4-FFF2-40B4-BE49-F238E27FC236}">
                <a16:creationId xmlns:a16="http://schemas.microsoft.com/office/drawing/2014/main" id="{D1DAD39B-B22D-D4C6-B191-14AAEBD02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45" y="2266043"/>
            <a:ext cx="4078600" cy="2971800"/>
          </a:xfrm>
          <a:prstGeom prst="rect">
            <a:avLst/>
          </a:prstGeom>
        </p:spPr>
      </p:pic>
      <p:sp>
        <p:nvSpPr>
          <p:cNvPr id="13" name="TextBox 12">
            <a:extLst>
              <a:ext uri="{FF2B5EF4-FFF2-40B4-BE49-F238E27FC236}">
                <a16:creationId xmlns:a16="http://schemas.microsoft.com/office/drawing/2014/main" id="{809837B2-0BAC-43F6-2D0A-8FBBE9A35D2D}"/>
              </a:ext>
            </a:extLst>
          </p:cNvPr>
          <p:cNvSpPr txBox="1"/>
          <p:nvPr/>
        </p:nvSpPr>
        <p:spPr>
          <a:xfrm>
            <a:off x="1410346" y="5749873"/>
            <a:ext cx="0" cy="0"/>
          </a:xfrm>
          <a:prstGeom prst="rect">
            <a:avLst/>
          </a:prstGeom>
        </p:spPr>
        <p:txBody>
          <a:bodyPr vert="horz" wrap="none" lIns="91440" tIns="45720" rIns="91440" bIns="45720" rtlCol="0">
            <a:noAutofit/>
          </a:bodyPr>
          <a:lstStyle/>
          <a:p>
            <a:pPr algn="l"/>
            <a:r>
              <a:rPr lang="en-US" dirty="0"/>
              <a:t>First-order upwind</a:t>
            </a:r>
          </a:p>
        </p:txBody>
      </p:sp>
      <p:pic>
        <p:nvPicPr>
          <p:cNvPr id="15" name="Picture 14">
            <a:extLst>
              <a:ext uri="{FF2B5EF4-FFF2-40B4-BE49-F238E27FC236}">
                <a16:creationId xmlns:a16="http://schemas.microsoft.com/office/drawing/2014/main" id="{A5AA6742-E581-29DB-31B4-0FACEED9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952" y="2266043"/>
            <a:ext cx="4078600" cy="2971800"/>
          </a:xfrm>
          <a:prstGeom prst="rect">
            <a:avLst/>
          </a:prstGeom>
        </p:spPr>
      </p:pic>
      <p:pic>
        <p:nvPicPr>
          <p:cNvPr id="17" name="Picture 16">
            <a:extLst>
              <a:ext uri="{FF2B5EF4-FFF2-40B4-BE49-F238E27FC236}">
                <a16:creationId xmlns:a16="http://schemas.microsoft.com/office/drawing/2014/main" id="{6F727CA4-0245-C83C-80CF-DE4147842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059" y="2266043"/>
            <a:ext cx="4078600" cy="2971800"/>
          </a:xfrm>
          <a:prstGeom prst="rect">
            <a:avLst/>
          </a:prstGeom>
        </p:spPr>
      </p:pic>
      <p:sp>
        <p:nvSpPr>
          <p:cNvPr id="18" name="TextBox 17">
            <a:extLst>
              <a:ext uri="{FF2B5EF4-FFF2-40B4-BE49-F238E27FC236}">
                <a16:creationId xmlns:a16="http://schemas.microsoft.com/office/drawing/2014/main" id="{83B1B9FA-6F5A-4160-8D56-8FDDD7762D1B}"/>
              </a:ext>
            </a:extLst>
          </p:cNvPr>
          <p:cNvSpPr txBox="1"/>
          <p:nvPr/>
        </p:nvSpPr>
        <p:spPr>
          <a:xfrm>
            <a:off x="5145437" y="5749873"/>
            <a:ext cx="0" cy="0"/>
          </a:xfrm>
          <a:prstGeom prst="rect">
            <a:avLst/>
          </a:prstGeom>
        </p:spPr>
        <p:txBody>
          <a:bodyPr vert="horz" wrap="none" lIns="91440" tIns="45720" rIns="91440" bIns="45720" rtlCol="0">
            <a:noAutofit/>
          </a:bodyPr>
          <a:lstStyle/>
          <a:p>
            <a:pPr algn="l"/>
            <a:r>
              <a:rPr lang="en-US" dirty="0"/>
              <a:t>Second-order upwind</a:t>
            </a:r>
          </a:p>
        </p:txBody>
      </p:sp>
      <p:sp>
        <p:nvSpPr>
          <p:cNvPr id="19" name="TextBox 18">
            <a:extLst>
              <a:ext uri="{FF2B5EF4-FFF2-40B4-BE49-F238E27FC236}">
                <a16:creationId xmlns:a16="http://schemas.microsoft.com/office/drawing/2014/main" id="{74237BA3-E4D6-61A7-71EA-A7C528431087}"/>
              </a:ext>
            </a:extLst>
          </p:cNvPr>
          <p:cNvSpPr txBox="1"/>
          <p:nvPr/>
        </p:nvSpPr>
        <p:spPr>
          <a:xfrm>
            <a:off x="8849532" y="5749873"/>
            <a:ext cx="0" cy="0"/>
          </a:xfrm>
          <a:prstGeom prst="rect">
            <a:avLst/>
          </a:prstGeom>
        </p:spPr>
        <p:txBody>
          <a:bodyPr vert="horz" wrap="none" lIns="91440" tIns="45720" rIns="91440" bIns="45720" rtlCol="0">
            <a:noAutofit/>
          </a:bodyPr>
          <a:lstStyle/>
          <a:p>
            <a:pPr algn="l"/>
            <a:r>
              <a:rPr lang="en-US" dirty="0"/>
              <a:t>Second-order upwind + limiter</a:t>
            </a:r>
          </a:p>
        </p:txBody>
      </p:sp>
    </p:spTree>
    <p:extLst>
      <p:ext uri="{BB962C8B-B14F-4D97-AF65-F5344CB8AC3E}">
        <p14:creationId xmlns:p14="http://schemas.microsoft.com/office/powerpoint/2010/main" val="367552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D311-D687-A151-0CD3-D6D1083B3369}"/>
              </a:ext>
            </a:extLst>
          </p:cNvPr>
          <p:cNvSpPr>
            <a:spLocks noGrp="1"/>
          </p:cNvSpPr>
          <p:nvPr>
            <p:ph type="title"/>
          </p:nvPr>
        </p:nvSpPr>
        <p:spPr/>
        <p:txBody>
          <a:bodyPr/>
          <a:lstStyle/>
          <a:p>
            <a:r>
              <a:rPr lang="en-US" dirty="0"/>
              <a:t>Recall a Strategy: Central + Diffusion</a:t>
            </a:r>
          </a:p>
        </p:txBody>
      </p:sp>
      <p:sp>
        <p:nvSpPr>
          <p:cNvPr id="3" name="Slide Number Placeholder 2">
            <a:extLst>
              <a:ext uri="{FF2B5EF4-FFF2-40B4-BE49-F238E27FC236}">
                <a16:creationId xmlns:a16="http://schemas.microsoft.com/office/drawing/2014/main" id="{DE78F59A-41B4-FC41-1559-B049AE18F825}"/>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BF0B249D-2309-BE1E-6A91-0854AEB1AE6B}"/>
              </a:ext>
            </a:extLst>
          </p:cNvPr>
          <p:cNvSpPr>
            <a:spLocks noGrp="1"/>
          </p:cNvSpPr>
          <p:nvPr>
            <p:ph sz="quarter" idx="11"/>
          </p:nvPr>
        </p:nvSpPr>
        <p:spPr>
          <a:xfrm>
            <a:off x="647700" y="1409700"/>
            <a:ext cx="11049000" cy="5426812"/>
          </a:xfrm>
        </p:spPr>
        <p:txBody>
          <a:bodyPr/>
          <a:lstStyle/>
          <a:p>
            <a:r>
              <a:rPr lang="en-US" dirty="0"/>
              <a:t>A general advection system can be written in terms of a central-based scheme and a diffusion term using an effective viscosity</a:t>
            </a:r>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r>
              <a:rPr lang="en-US" dirty="0"/>
              <a:t>The goals are to be:</a:t>
            </a:r>
          </a:p>
          <a:p>
            <a:pPr marL="457200" indent="-457200">
              <a:buFont typeface="+mj-lt"/>
              <a:buAutoNum type="arabicPeriod"/>
            </a:pPr>
            <a:r>
              <a:rPr lang="en-US" dirty="0"/>
              <a:t>Consistent, i.e., as you refine the mesh, you revert to the desired PDE</a:t>
            </a:r>
          </a:p>
          <a:p>
            <a:pPr marL="457200" indent="-457200">
              <a:buFont typeface="+mj-lt"/>
              <a:buAutoNum type="arabicPeriod"/>
            </a:pPr>
            <a:r>
              <a:rPr lang="en-US" dirty="0"/>
              <a:t>Design-order, i.e., converges as </a:t>
            </a:r>
            <a:r>
              <a:rPr lang="en-US" dirty="0">
                <a:latin typeface="Symbol" pitchFamily="2" charset="2"/>
              </a:rPr>
              <a:t>D</a:t>
            </a:r>
            <a:r>
              <a:rPr lang="en-US" dirty="0"/>
              <a:t>x</a:t>
            </a:r>
            <a:r>
              <a:rPr lang="en-US" baseline="30000" dirty="0"/>
              <a:t>p+1</a:t>
            </a:r>
          </a:p>
        </p:txBody>
      </p:sp>
      <p:pic>
        <p:nvPicPr>
          <p:cNvPr id="5" name="Picture 4">
            <a:extLst>
              <a:ext uri="{FF2B5EF4-FFF2-40B4-BE49-F238E27FC236}">
                <a16:creationId xmlns:a16="http://schemas.microsoft.com/office/drawing/2014/main" id="{46E8B185-AF62-0FC1-0119-D075FECD6164}"/>
              </a:ext>
            </a:extLst>
          </p:cNvPr>
          <p:cNvPicPr>
            <a:picLocks noChangeAspect="1"/>
          </p:cNvPicPr>
          <p:nvPr/>
        </p:nvPicPr>
        <p:blipFill>
          <a:blip r:embed="rId2"/>
          <a:stretch>
            <a:fillRect/>
          </a:stretch>
        </p:blipFill>
        <p:spPr>
          <a:xfrm>
            <a:off x="1140417" y="2607627"/>
            <a:ext cx="7772400" cy="821373"/>
          </a:xfrm>
          <a:prstGeom prst="rect">
            <a:avLst/>
          </a:prstGeom>
        </p:spPr>
      </p:pic>
      <p:pic>
        <p:nvPicPr>
          <p:cNvPr id="6" name="Picture 5">
            <a:extLst>
              <a:ext uri="{FF2B5EF4-FFF2-40B4-BE49-F238E27FC236}">
                <a16:creationId xmlns:a16="http://schemas.microsoft.com/office/drawing/2014/main" id="{605710C7-4AF4-3686-E61D-13444212A07F}"/>
              </a:ext>
            </a:extLst>
          </p:cNvPr>
          <p:cNvPicPr>
            <a:picLocks noChangeAspect="1"/>
          </p:cNvPicPr>
          <p:nvPr/>
        </p:nvPicPr>
        <p:blipFill>
          <a:blip r:embed="rId3"/>
          <a:stretch>
            <a:fillRect/>
          </a:stretch>
        </p:blipFill>
        <p:spPr>
          <a:xfrm>
            <a:off x="1600200" y="3459391"/>
            <a:ext cx="1714500" cy="609600"/>
          </a:xfrm>
          <a:prstGeom prst="rect">
            <a:avLst/>
          </a:prstGeom>
        </p:spPr>
      </p:pic>
      <p:cxnSp>
        <p:nvCxnSpPr>
          <p:cNvPr id="8" name="Straight Arrow Connector 7">
            <a:extLst>
              <a:ext uri="{FF2B5EF4-FFF2-40B4-BE49-F238E27FC236}">
                <a16:creationId xmlns:a16="http://schemas.microsoft.com/office/drawing/2014/main" id="{6CF12A3F-A045-6A90-6701-969B1F08E330}"/>
              </a:ext>
            </a:extLst>
          </p:cNvPr>
          <p:cNvCxnSpPr/>
          <p:nvPr/>
        </p:nvCxnSpPr>
        <p:spPr>
          <a:xfrm>
            <a:off x="3657600" y="3779688"/>
            <a:ext cx="2990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8C6DA2-BC14-3345-E48F-95DC05988EC6}"/>
              </a:ext>
            </a:extLst>
          </p:cNvPr>
          <p:cNvSpPr txBox="1"/>
          <p:nvPr/>
        </p:nvSpPr>
        <p:spPr>
          <a:xfrm>
            <a:off x="6927742" y="3657607"/>
            <a:ext cx="0" cy="0"/>
          </a:xfrm>
          <a:prstGeom prst="rect">
            <a:avLst/>
          </a:prstGeom>
        </p:spPr>
        <p:txBody>
          <a:bodyPr vert="horz" wrap="none" lIns="91440" tIns="45720" rIns="91440" bIns="45720" rtlCol="0">
            <a:noAutofit/>
          </a:bodyPr>
          <a:lstStyle/>
          <a:p>
            <a:pPr algn="l"/>
            <a:r>
              <a:rPr lang="en-US" dirty="0"/>
              <a:t>Simply re-casting a first-order upwind scheme</a:t>
            </a:r>
          </a:p>
        </p:txBody>
      </p:sp>
      <p:pic>
        <p:nvPicPr>
          <p:cNvPr id="11" name="Picture 10">
            <a:extLst>
              <a:ext uri="{FF2B5EF4-FFF2-40B4-BE49-F238E27FC236}">
                <a16:creationId xmlns:a16="http://schemas.microsoft.com/office/drawing/2014/main" id="{08C7C102-038B-91F8-A774-13609E1C5DFA}"/>
              </a:ext>
            </a:extLst>
          </p:cNvPr>
          <p:cNvPicPr>
            <a:picLocks noChangeAspect="1"/>
          </p:cNvPicPr>
          <p:nvPr/>
        </p:nvPicPr>
        <p:blipFill>
          <a:blip r:embed="rId4"/>
          <a:stretch>
            <a:fillRect/>
          </a:stretch>
        </p:blipFill>
        <p:spPr>
          <a:xfrm>
            <a:off x="1651000" y="4149750"/>
            <a:ext cx="1612900" cy="622300"/>
          </a:xfrm>
          <a:prstGeom prst="rect">
            <a:avLst/>
          </a:prstGeom>
        </p:spPr>
      </p:pic>
      <p:cxnSp>
        <p:nvCxnSpPr>
          <p:cNvPr id="12" name="Straight Arrow Connector 11">
            <a:extLst>
              <a:ext uri="{FF2B5EF4-FFF2-40B4-BE49-F238E27FC236}">
                <a16:creationId xmlns:a16="http://schemas.microsoft.com/office/drawing/2014/main" id="{30FC9885-FA9D-AA99-1BEA-E9967FF045AD}"/>
              </a:ext>
            </a:extLst>
          </p:cNvPr>
          <p:cNvCxnSpPr/>
          <p:nvPr/>
        </p:nvCxnSpPr>
        <p:spPr>
          <a:xfrm>
            <a:off x="3670517" y="4505527"/>
            <a:ext cx="2990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7D3AC5-3101-4876-32A0-2146F0CC9126}"/>
              </a:ext>
            </a:extLst>
          </p:cNvPr>
          <p:cNvSpPr txBox="1"/>
          <p:nvPr/>
        </p:nvSpPr>
        <p:spPr>
          <a:xfrm>
            <a:off x="6940659" y="4383446"/>
            <a:ext cx="0" cy="0"/>
          </a:xfrm>
          <a:prstGeom prst="rect">
            <a:avLst/>
          </a:prstGeom>
        </p:spPr>
        <p:txBody>
          <a:bodyPr vert="horz" wrap="none" lIns="91440" tIns="45720" rIns="91440" bIns="45720" rtlCol="0">
            <a:noAutofit/>
          </a:bodyPr>
          <a:lstStyle/>
          <a:p>
            <a:pPr algn="l"/>
            <a:r>
              <a:rPr lang="en-US" dirty="0"/>
              <a:t>Lax-</a:t>
            </a:r>
            <a:r>
              <a:rPr lang="en-US" dirty="0" err="1"/>
              <a:t>Wendroff</a:t>
            </a:r>
            <a:r>
              <a:rPr lang="en-US" dirty="0"/>
              <a:t>, System of</a:t>
            </a:r>
          </a:p>
          <a:p>
            <a:pPr algn="l"/>
            <a:r>
              <a:rPr lang="en-US" dirty="0"/>
              <a:t>Conservation Laws, LA-2285 (1960)</a:t>
            </a:r>
          </a:p>
          <a:p>
            <a:pPr algn="l"/>
            <a:r>
              <a:rPr lang="en-US" dirty="0"/>
              <a:t>Similar to Taylor-</a:t>
            </a:r>
            <a:r>
              <a:rPr lang="en-US" dirty="0" err="1"/>
              <a:t>Galerkin</a:t>
            </a:r>
            <a:endParaRPr lang="en-US" dirty="0"/>
          </a:p>
        </p:txBody>
      </p:sp>
    </p:spTree>
    <p:extLst>
      <p:ext uri="{BB962C8B-B14F-4D97-AF65-F5344CB8AC3E}">
        <p14:creationId xmlns:p14="http://schemas.microsoft.com/office/powerpoint/2010/main" val="5490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74DE7-0942-037A-09D3-09D21FFFEC00}"/>
              </a:ext>
            </a:extLst>
          </p:cNvPr>
          <p:cNvSpPr>
            <a:spLocks noGrp="1"/>
          </p:cNvSpPr>
          <p:nvPr>
            <p:ph type="title"/>
          </p:nvPr>
        </p:nvSpPr>
        <p:spPr/>
        <p:txBody>
          <a:bodyPr/>
          <a:lstStyle/>
          <a:p>
            <a:r>
              <a:rPr lang="en-US" dirty="0"/>
              <a:t>Residual Definition</a:t>
            </a:r>
          </a:p>
        </p:txBody>
      </p:sp>
      <p:sp>
        <p:nvSpPr>
          <p:cNvPr id="3" name="Slide Number Placeholder 2">
            <a:extLst>
              <a:ext uri="{FF2B5EF4-FFF2-40B4-BE49-F238E27FC236}">
                <a16:creationId xmlns:a16="http://schemas.microsoft.com/office/drawing/2014/main" id="{D6961152-5FDA-2451-3045-095B82D0096F}"/>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49EDCF28-ED35-E967-39B2-794344215521}"/>
              </a:ext>
            </a:extLst>
          </p:cNvPr>
          <p:cNvSpPr>
            <a:spLocks noGrp="1"/>
          </p:cNvSpPr>
          <p:nvPr>
            <p:ph sz="quarter" idx="11"/>
          </p:nvPr>
        </p:nvSpPr>
        <p:spPr/>
        <p:txBody>
          <a:bodyPr/>
          <a:lstStyle/>
          <a:p>
            <a:r>
              <a:rPr lang="en-US" dirty="0"/>
              <a:t>On a given mesh, h, if we were to evaluate the residual, what would we obtain?</a:t>
            </a:r>
          </a:p>
          <a:p>
            <a:endParaRPr lang="en-US" dirty="0"/>
          </a:p>
          <a:p>
            <a:endParaRPr lang="en-US" dirty="0"/>
          </a:p>
          <a:p>
            <a:endParaRPr lang="en-US" dirty="0"/>
          </a:p>
          <a:p>
            <a:r>
              <a:rPr lang="en-US" dirty="0"/>
              <a:t>As we refine the mesh, the evaluation of this “fine-scale” residual would approach zero – at least for a consistent discretization approach whose truncation error is well-behaved</a:t>
            </a:r>
          </a:p>
          <a:p>
            <a:endParaRPr lang="en-US" dirty="0"/>
          </a:p>
          <a:p>
            <a:r>
              <a:rPr lang="en-US" dirty="0"/>
              <a:t>A classic residual-based stabilization, Streamwise Upwind Petrov-</a:t>
            </a:r>
            <a:r>
              <a:rPr lang="en-US" dirty="0" err="1"/>
              <a:t>Galerkin</a:t>
            </a:r>
            <a:r>
              <a:rPr lang="en-US" dirty="0"/>
              <a:t> (Hughes and Brooks, 1982) – more generalized within the Variational Multiscale Method (VMS, Hughes et. al, 1998)</a:t>
            </a:r>
          </a:p>
          <a:p>
            <a:endParaRPr lang="en-US" dirty="0"/>
          </a:p>
        </p:txBody>
      </p:sp>
      <p:pic>
        <p:nvPicPr>
          <p:cNvPr id="7" name="Picture 6">
            <a:extLst>
              <a:ext uri="{FF2B5EF4-FFF2-40B4-BE49-F238E27FC236}">
                <a16:creationId xmlns:a16="http://schemas.microsoft.com/office/drawing/2014/main" id="{362C5947-22B3-1723-9503-E1C526D4E797}"/>
              </a:ext>
            </a:extLst>
          </p:cNvPr>
          <p:cNvPicPr>
            <a:picLocks noChangeAspect="1"/>
          </p:cNvPicPr>
          <p:nvPr/>
        </p:nvPicPr>
        <p:blipFill>
          <a:blip r:embed="rId2"/>
          <a:stretch>
            <a:fillRect/>
          </a:stretch>
        </p:blipFill>
        <p:spPr>
          <a:xfrm>
            <a:off x="1600200" y="2112508"/>
            <a:ext cx="7696200" cy="711200"/>
          </a:xfrm>
          <a:prstGeom prst="rect">
            <a:avLst/>
          </a:prstGeom>
        </p:spPr>
      </p:pic>
      <p:pic>
        <p:nvPicPr>
          <p:cNvPr id="8" name="Picture 7">
            <a:extLst>
              <a:ext uri="{FF2B5EF4-FFF2-40B4-BE49-F238E27FC236}">
                <a16:creationId xmlns:a16="http://schemas.microsoft.com/office/drawing/2014/main" id="{4BC01533-6538-D4C3-0B2D-CE247A2A263A}"/>
              </a:ext>
            </a:extLst>
          </p:cNvPr>
          <p:cNvPicPr>
            <a:picLocks noChangeAspect="1"/>
          </p:cNvPicPr>
          <p:nvPr/>
        </p:nvPicPr>
        <p:blipFill>
          <a:blip r:embed="rId3"/>
          <a:stretch>
            <a:fillRect/>
          </a:stretch>
        </p:blipFill>
        <p:spPr>
          <a:xfrm>
            <a:off x="1033435" y="5105341"/>
            <a:ext cx="2159000" cy="647700"/>
          </a:xfrm>
          <a:prstGeom prst="rect">
            <a:avLst/>
          </a:prstGeom>
        </p:spPr>
      </p:pic>
      <p:pic>
        <p:nvPicPr>
          <p:cNvPr id="9" name="Picture 8">
            <a:extLst>
              <a:ext uri="{FF2B5EF4-FFF2-40B4-BE49-F238E27FC236}">
                <a16:creationId xmlns:a16="http://schemas.microsoft.com/office/drawing/2014/main" id="{1B04E6DA-20FD-8580-1374-2284C7A4D4DC}"/>
              </a:ext>
            </a:extLst>
          </p:cNvPr>
          <p:cNvPicPr>
            <a:picLocks noChangeAspect="1"/>
          </p:cNvPicPr>
          <p:nvPr/>
        </p:nvPicPr>
        <p:blipFill>
          <a:blip r:embed="rId4"/>
          <a:stretch>
            <a:fillRect/>
          </a:stretch>
        </p:blipFill>
        <p:spPr>
          <a:xfrm>
            <a:off x="4167967" y="5092641"/>
            <a:ext cx="2184400" cy="673100"/>
          </a:xfrm>
          <a:prstGeom prst="rect">
            <a:avLst/>
          </a:prstGeom>
        </p:spPr>
      </p:pic>
      <p:pic>
        <p:nvPicPr>
          <p:cNvPr id="10" name="Picture 9">
            <a:extLst>
              <a:ext uri="{FF2B5EF4-FFF2-40B4-BE49-F238E27FC236}">
                <a16:creationId xmlns:a16="http://schemas.microsoft.com/office/drawing/2014/main" id="{FE7D20BE-00A9-D24C-5B7B-77F1C697FB5F}"/>
              </a:ext>
            </a:extLst>
          </p:cNvPr>
          <p:cNvPicPr>
            <a:picLocks noChangeAspect="1"/>
          </p:cNvPicPr>
          <p:nvPr/>
        </p:nvPicPr>
        <p:blipFill>
          <a:blip r:embed="rId5"/>
          <a:stretch>
            <a:fillRect/>
          </a:stretch>
        </p:blipFill>
        <p:spPr>
          <a:xfrm>
            <a:off x="1033435" y="5935082"/>
            <a:ext cx="4826000" cy="774700"/>
          </a:xfrm>
          <a:prstGeom prst="rect">
            <a:avLst/>
          </a:prstGeom>
        </p:spPr>
      </p:pic>
      <p:pic>
        <p:nvPicPr>
          <p:cNvPr id="11" name="Picture 10">
            <a:extLst>
              <a:ext uri="{FF2B5EF4-FFF2-40B4-BE49-F238E27FC236}">
                <a16:creationId xmlns:a16="http://schemas.microsoft.com/office/drawing/2014/main" id="{A023ACFD-C7F5-3EE9-3FFB-F889BF0B46AB}"/>
              </a:ext>
            </a:extLst>
          </p:cNvPr>
          <p:cNvPicPr>
            <a:picLocks noChangeAspect="1"/>
          </p:cNvPicPr>
          <p:nvPr/>
        </p:nvPicPr>
        <p:blipFill>
          <a:blip r:embed="rId6"/>
          <a:stretch>
            <a:fillRect/>
          </a:stretch>
        </p:blipFill>
        <p:spPr>
          <a:xfrm>
            <a:off x="7601702" y="5090864"/>
            <a:ext cx="1778000" cy="1409700"/>
          </a:xfrm>
          <a:prstGeom prst="rect">
            <a:avLst/>
          </a:prstGeom>
        </p:spPr>
      </p:pic>
      <p:sp>
        <p:nvSpPr>
          <p:cNvPr id="12" name="TextBox 11">
            <a:extLst>
              <a:ext uri="{FF2B5EF4-FFF2-40B4-BE49-F238E27FC236}">
                <a16:creationId xmlns:a16="http://schemas.microsoft.com/office/drawing/2014/main" id="{F3A06C23-C3F7-388E-1824-420D0A75B40C}"/>
              </a:ext>
            </a:extLst>
          </p:cNvPr>
          <p:cNvSpPr txBox="1"/>
          <p:nvPr/>
        </p:nvSpPr>
        <p:spPr>
          <a:xfrm>
            <a:off x="9996407" y="5997844"/>
            <a:ext cx="0" cy="0"/>
          </a:xfrm>
          <a:prstGeom prst="rect">
            <a:avLst/>
          </a:prstGeom>
        </p:spPr>
        <p:txBody>
          <a:bodyPr vert="horz" wrap="none" lIns="91440" tIns="45720" rIns="91440" bIns="45720" rtlCol="0">
            <a:noAutofit/>
          </a:bodyPr>
          <a:lstStyle/>
          <a:p>
            <a:pPr algn="l"/>
            <a:r>
              <a:rPr lang="en-US" dirty="0"/>
              <a:t>Element-metrics</a:t>
            </a:r>
          </a:p>
        </p:txBody>
      </p:sp>
      <p:sp>
        <p:nvSpPr>
          <p:cNvPr id="13" name="TextBox 12">
            <a:extLst>
              <a:ext uri="{FF2B5EF4-FFF2-40B4-BE49-F238E27FC236}">
                <a16:creationId xmlns:a16="http://schemas.microsoft.com/office/drawing/2014/main" id="{BCD56B8E-4177-DB0D-A9CF-BBFF84868B0A}"/>
              </a:ext>
            </a:extLst>
          </p:cNvPr>
          <p:cNvSpPr txBox="1"/>
          <p:nvPr/>
        </p:nvSpPr>
        <p:spPr>
          <a:xfrm>
            <a:off x="5997844" y="6524786"/>
            <a:ext cx="0" cy="0"/>
          </a:xfrm>
          <a:prstGeom prst="rect">
            <a:avLst/>
          </a:prstGeom>
        </p:spPr>
        <p:txBody>
          <a:bodyPr vert="horz" wrap="none" lIns="91440" tIns="45720" rIns="91440" bIns="45720" rtlCol="0">
            <a:noAutofit/>
          </a:bodyPr>
          <a:lstStyle/>
          <a:p>
            <a:pPr algn="l"/>
            <a:r>
              <a:rPr lang="en-US" dirty="0">
                <a:latin typeface="Symbol" pitchFamily="2" charset="2"/>
              </a:rPr>
              <a:t>b</a:t>
            </a:r>
            <a:r>
              <a:rPr lang="en-US" dirty="0"/>
              <a:t> ~ 1; c ~ O(10)</a:t>
            </a:r>
          </a:p>
        </p:txBody>
      </p:sp>
    </p:spTree>
    <p:extLst>
      <p:ext uri="{BB962C8B-B14F-4D97-AF65-F5344CB8AC3E}">
        <p14:creationId xmlns:p14="http://schemas.microsoft.com/office/powerpoint/2010/main" val="7902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33A2-0468-CC50-6E98-1EB46F6E75AD}"/>
              </a:ext>
            </a:extLst>
          </p:cNvPr>
          <p:cNvSpPr>
            <a:spLocks noGrp="1"/>
          </p:cNvSpPr>
          <p:nvPr>
            <p:ph type="title"/>
          </p:nvPr>
        </p:nvSpPr>
        <p:spPr/>
        <p:txBody>
          <a:bodyPr/>
          <a:lstStyle/>
          <a:p>
            <a:r>
              <a:rPr lang="en-US" dirty="0"/>
              <a:t>SUPG Stabilization in a Finite Volume Context</a:t>
            </a:r>
          </a:p>
        </p:txBody>
      </p:sp>
      <p:sp>
        <p:nvSpPr>
          <p:cNvPr id="3" name="Slide Number Placeholder 2">
            <a:extLst>
              <a:ext uri="{FF2B5EF4-FFF2-40B4-BE49-F238E27FC236}">
                <a16:creationId xmlns:a16="http://schemas.microsoft.com/office/drawing/2014/main" id="{652CC33B-627C-31A3-FEE2-0B67FE43CE20}"/>
              </a:ext>
            </a:extLst>
          </p:cNvPr>
          <p:cNvSpPr>
            <a:spLocks noGrp="1"/>
          </p:cNvSpPr>
          <p:nvPr>
            <p:ph type="sldNum" sz="quarter" idx="10"/>
          </p:nvPr>
        </p:nvSpPr>
        <p:spPr/>
        <p:txBody>
          <a:bodyPr/>
          <a:lstStyle/>
          <a:p>
            <a:fld id="{4FAB73BC-B049-4115-A692-8D63A059BFB8}" type="slidenum">
              <a:rPr lang="en-US" smtClean="0"/>
              <a:pPr/>
              <a:t>8</a:t>
            </a:fld>
            <a:endParaRPr lang="en-US" dirty="0"/>
          </a:p>
        </p:txBody>
      </p:sp>
      <p:pic>
        <p:nvPicPr>
          <p:cNvPr id="5" name="Picture 4">
            <a:extLst>
              <a:ext uri="{FF2B5EF4-FFF2-40B4-BE49-F238E27FC236}">
                <a16:creationId xmlns:a16="http://schemas.microsoft.com/office/drawing/2014/main" id="{FADA8381-14A5-EE5A-7437-D869BB3F042E}"/>
              </a:ext>
            </a:extLst>
          </p:cNvPr>
          <p:cNvPicPr>
            <a:picLocks noChangeAspect="1"/>
          </p:cNvPicPr>
          <p:nvPr/>
        </p:nvPicPr>
        <p:blipFill>
          <a:blip r:embed="rId2"/>
          <a:stretch>
            <a:fillRect/>
          </a:stretch>
        </p:blipFill>
        <p:spPr>
          <a:xfrm>
            <a:off x="9025072" y="2361015"/>
            <a:ext cx="2438400" cy="673100"/>
          </a:xfrm>
          <a:prstGeom prst="rect">
            <a:avLst/>
          </a:prstGeom>
        </p:spPr>
      </p:pic>
      <p:sp>
        <p:nvSpPr>
          <p:cNvPr id="7" name="Content Placeholder 3">
            <a:extLst>
              <a:ext uri="{FF2B5EF4-FFF2-40B4-BE49-F238E27FC236}">
                <a16:creationId xmlns:a16="http://schemas.microsoft.com/office/drawing/2014/main" id="{61F7F08B-4E94-74CD-CFEC-BA6D00E5A633}"/>
              </a:ext>
            </a:extLst>
          </p:cNvPr>
          <p:cNvSpPr>
            <a:spLocks noGrp="1"/>
          </p:cNvSpPr>
          <p:nvPr>
            <p:ph sz="quarter" idx="11"/>
          </p:nvPr>
        </p:nvSpPr>
        <p:spPr>
          <a:xfrm>
            <a:off x="647700" y="1409700"/>
            <a:ext cx="11049000" cy="5426812"/>
          </a:xfrm>
        </p:spPr>
        <p:txBody>
          <a:bodyPr>
            <a:normAutofit/>
          </a:bodyPr>
          <a:lstStyle/>
          <a:p>
            <a:r>
              <a:rPr lang="en-US" dirty="0"/>
              <a:t>Finite Element Context:</a:t>
            </a:r>
          </a:p>
          <a:p>
            <a:endParaRPr lang="en-US" dirty="0"/>
          </a:p>
          <a:p>
            <a:endParaRPr lang="en-US" dirty="0"/>
          </a:p>
          <a:p>
            <a:endParaRPr lang="en-US" dirty="0"/>
          </a:p>
          <a:p>
            <a:endParaRPr lang="en-US" dirty="0"/>
          </a:p>
          <a:p>
            <a:r>
              <a:rPr lang="en-US" dirty="0"/>
              <a:t>Finite Volume Context by applying the piecewise constant test function:</a:t>
            </a:r>
          </a:p>
          <a:p>
            <a:endParaRPr lang="en-US" dirty="0"/>
          </a:p>
          <a:p>
            <a:endParaRPr lang="en-US" dirty="0"/>
          </a:p>
          <a:p>
            <a:endParaRPr lang="en-US" dirty="0"/>
          </a:p>
          <a:p>
            <a:endParaRPr lang="en-US" dirty="0"/>
          </a:p>
          <a:p>
            <a:endParaRPr lang="en-US" dirty="0"/>
          </a:p>
          <a:p>
            <a:r>
              <a:rPr lang="en-US" dirty="0"/>
              <a:t>Assuming we have a design-order representation of the residual, the method is consistent</a:t>
            </a:r>
          </a:p>
        </p:txBody>
      </p:sp>
      <p:sp>
        <p:nvSpPr>
          <p:cNvPr id="9" name="TextBox 8">
            <a:extLst>
              <a:ext uri="{FF2B5EF4-FFF2-40B4-BE49-F238E27FC236}">
                <a16:creationId xmlns:a16="http://schemas.microsoft.com/office/drawing/2014/main" id="{124A6364-EFCC-FDCB-D130-4C8F5101BE52}"/>
              </a:ext>
            </a:extLst>
          </p:cNvPr>
          <p:cNvSpPr txBox="1"/>
          <p:nvPr/>
        </p:nvSpPr>
        <p:spPr>
          <a:xfrm>
            <a:off x="9004515" y="1968284"/>
            <a:ext cx="0" cy="0"/>
          </a:xfrm>
          <a:prstGeom prst="rect">
            <a:avLst/>
          </a:prstGeom>
        </p:spPr>
        <p:txBody>
          <a:bodyPr vert="horz" wrap="none" lIns="91440" tIns="45720" rIns="91440" bIns="45720" rtlCol="0">
            <a:noAutofit/>
          </a:bodyPr>
          <a:lstStyle/>
          <a:p>
            <a:pPr algn="l"/>
            <a:r>
              <a:rPr lang="en-US" dirty="0"/>
              <a:t>With:</a:t>
            </a:r>
          </a:p>
        </p:txBody>
      </p:sp>
      <p:pic>
        <p:nvPicPr>
          <p:cNvPr id="13" name="Picture 12">
            <a:extLst>
              <a:ext uri="{FF2B5EF4-FFF2-40B4-BE49-F238E27FC236}">
                <a16:creationId xmlns:a16="http://schemas.microsoft.com/office/drawing/2014/main" id="{2C130BB2-A4F9-4FB8-26B6-1FE42B42BE4F}"/>
              </a:ext>
            </a:extLst>
          </p:cNvPr>
          <p:cNvPicPr>
            <a:picLocks noChangeAspect="1"/>
          </p:cNvPicPr>
          <p:nvPr/>
        </p:nvPicPr>
        <p:blipFill>
          <a:blip r:embed="rId3"/>
          <a:stretch>
            <a:fillRect/>
          </a:stretch>
        </p:blipFill>
        <p:spPr>
          <a:xfrm>
            <a:off x="1489936" y="1829985"/>
            <a:ext cx="6692900" cy="1498600"/>
          </a:xfrm>
          <a:prstGeom prst="rect">
            <a:avLst/>
          </a:prstGeom>
        </p:spPr>
      </p:pic>
      <p:sp>
        <p:nvSpPr>
          <p:cNvPr id="15" name="TextBox 14">
            <a:extLst>
              <a:ext uri="{FF2B5EF4-FFF2-40B4-BE49-F238E27FC236}">
                <a16:creationId xmlns:a16="http://schemas.microsoft.com/office/drawing/2014/main" id="{99475C61-17C8-76DC-5789-05AA74DE5935}"/>
              </a:ext>
            </a:extLst>
          </p:cNvPr>
          <p:cNvSpPr txBox="1"/>
          <p:nvPr/>
        </p:nvSpPr>
        <p:spPr>
          <a:xfrm>
            <a:off x="7795648" y="4277535"/>
            <a:ext cx="0" cy="0"/>
          </a:xfrm>
          <a:prstGeom prst="rect">
            <a:avLst/>
          </a:prstGeom>
        </p:spPr>
        <p:txBody>
          <a:bodyPr vert="horz" wrap="none" lIns="91440" tIns="45720" rIns="91440" bIns="45720" rtlCol="0">
            <a:noAutofit/>
          </a:bodyPr>
          <a:lstStyle/>
          <a:p>
            <a:pPr algn="l"/>
            <a:r>
              <a:rPr lang="en-US" dirty="0"/>
              <a:t>Note: </a:t>
            </a:r>
            <a:r>
              <a:rPr lang="en-US" dirty="0" err="1"/>
              <a:t>Godunuv’s</a:t>
            </a:r>
            <a:r>
              <a:rPr lang="en-US" dirty="0"/>
              <a:t> theorem states that a </a:t>
            </a:r>
          </a:p>
          <a:p>
            <a:pPr algn="l"/>
            <a:r>
              <a:rPr lang="en-US" dirty="0"/>
              <a:t>linear stabilization approach is not </a:t>
            </a:r>
          </a:p>
          <a:p>
            <a:pPr algn="l"/>
            <a:r>
              <a:rPr lang="en-US" dirty="0"/>
              <a:t>sufficient to damp out all oscillations</a:t>
            </a:r>
          </a:p>
        </p:txBody>
      </p:sp>
      <p:pic>
        <p:nvPicPr>
          <p:cNvPr id="17" name="Picture 16">
            <a:extLst>
              <a:ext uri="{FF2B5EF4-FFF2-40B4-BE49-F238E27FC236}">
                <a16:creationId xmlns:a16="http://schemas.microsoft.com/office/drawing/2014/main" id="{BFAF6C51-C19F-116D-EAAE-05A9C1120AF1}"/>
              </a:ext>
            </a:extLst>
          </p:cNvPr>
          <p:cNvPicPr>
            <a:picLocks noChangeAspect="1"/>
          </p:cNvPicPr>
          <p:nvPr/>
        </p:nvPicPr>
        <p:blipFill>
          <a:blip r:embed="rId4"/>
          <a:stretch>
            <a:fillRect/>
          </a:stretch>
        </p:blipFill>
        <p:spPr>
          <a:xfrm>
            <a:off x="1879600" y="3927496"/>
            <a:ext cx="4216400" cy="1473200"/>
          </a:xfrm>
          <a:prstGeom prst="rect">
            <a:avLst/>
          </a:prstGeom>
        </p:spPr>
      </p:pic>
    </p:spTree>
    <p:extLst>
      <p:ext uri="{BB962C8B-B14F-4D97-AF65-F5344CB8AC3E}">
        <p14:creationId xmlns:p14="http://schemas.microsoft.com/office/powerpoint/2010/main" val="314921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33A2-0468-CC50-6E98-1EB46F6E75AD}"/>
              </a:ext>
            </a:extLst>
          </p:cNvPr>
          <p:cNvSpPr>
            <a:spLocks noGrp="1"/>
          </p:cNvSpPr>
          <p:nvPr>
            <p:ph type="title"/>
          </p:nvPr>
        </p:nvSpPr>
        <p:spPr/>
        <p:txBody>
          <a:bodyPr/>
          <a:lstStyle/>
          <a:p>
            <a:r>
              <a:rPr lang="en-US" dirty="0"/>
              <a:t>SUPG Stabilization in a Finite Volume Context</a:t>
            </a:r>
          </a:p>
        </p:txBody>
      </p:sp>
      <p:sp>
        <p:nvSpPr>
          <p:cNvPr id="3" name="Slide Number Placeholder 2">
            <a:extLst>
              <a:ext uri="{FF2B5EF4-FFF2-40B4-BE49-F238E27FC236}">
                <a16:creationId xmlns:a16="http://schemas.microsoft.com/office/drawing/2014/main" id="{652CC33B-627C-31A3-FEE2-0B67FE43CE20}"/>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Picture 4">
            <a:extLst>
              <a:ext uri="{FF2B5EF4-FFF2-40B4-BE49-F238E27FC236}">
                <a16:creationId xmlns:a16="http://schemas.microsoft.com/office/drawing/2014/main" id="{FADA8381-14A5-EE5A-7437-D869BB3F042E}"/>
              </a:ext>
            </a:extLst>
          </p:cNvPr>
          <p:cNvPicPr>
            <a:picLocks noChangeAspect="1"/>
          </p:cNvPicPr>
          <p:nvPr/>
        </p:nvPicPr>
        <p:blipFill>
          <a:blip r:embed="rId2"/>
          <a:stretch>
            <a:fillRect/>
          </a:stretch>
        </p:blipFill>
        <p:spPr>
          <a:xfrm>
            <a:off x="9025072" y="2361015"/>
            <a:ext cx="2438400" cy="673100"/>
          </a:xfrm>
          <a:prstGeom prst="rect">
            <a:avLst/>
          </a:prstGeom>
        </p:spPr>
      </p:pic>
      <p:sp>
        <p:nvSpPr>
          <p:cNvPr id="7" name="Content Placeholder 3">
            <a:extLst>
              <a:ext uri="{FF2B5EF4-FFF2-40B4-BE49-F238E27FC236}">
                <a16:creationId xmlns:a16="http://schemas.microsoft.com/office/drawing/2014/main" id="{61F7F08B-4E94-74CD-CFEC-BA6D00E5A633}"/>
              </a:ext>
            </a:extLst>
          </p:cNvPr>
          <p:cNvSpPr>
            <a:spLocks noGrp="1"/>
          </p:cNvSpPr>
          <p:nvPr>
            <p:ph sz="quarter" idx="11"/>
          </p:nvPr>
        </p:nvSpPr>
        <p:spPr>
          <a:xfrm>
            <a:off x="647700" y="1409700"/>
            <a:ext cx="11049000" cy="5426812"/>
          </a:xfrm>
        </p:spPr>
        <p:txBody>
          <a:bodyPr>
            <a:normAutofit/>
          </a:bodyPr>
          <a:lstStyle/>
          <a:p>
            <a:r>
              <a:rPr lang="en-US" dirty="0"/>
              <a:t>Finite Element Context:</a:t>
            </a:r>
          </a:p>
          <a:p>
            <a:endParaRPr lang="en-US" dirty="0"/>
          </a:p>
          <a:p>
            <a:endParaRPr lang="en-US" dirty="0"/>
          </a:p>
          <a:p>
            <a:endParaRPr lang="en-US" dirty="0"/>
          </a:p>
          <a:p>
            <a:endParaRPr lang="en-US" dirty="0"/>
          </a:p>
          <a:p>
            <a:r>
              <a:rPr lang="en-US" dirty="0"/>
              <a:t>Finite Volume Context by applying the piecewise constant test function:</a:t>
            </a:r>
          </a:p>
          <a:p>
            <a:endParaRPr lang="en-US" dirty="0"/>
          </a:p>
          <a:p>
            <a:endParaRPr lang="en-US" dirty="0"/>
          </a:p>
          <a:p>
            <a:endParaRPr lang="en-US" dirty="0"/>
          </a:p>
          <a:p>
            <a:endParaRPr lang="en-US" dirty="0"/>
          </a:p>
          <a:p>
            <a:endParaRPr lang="en-US" dirty="0"/>
          </a:p>
          <a:p>
            <a:r>
              <a:rPr lang="en-US" dirty="0"/>
              <a:t>Assuming we have a design-order representation of the residual, the method is consistent</a:t>
            </a:r>
          </a:p>
          <a:p>
            <a:pPr marL="342900" indent="-342900">
              <a:buFont typeface="Arial" panose="020B0604020202020204" pitchFamily="34" charset="0"/>
              <a:buChar char="•"/>
            </a:pPr>
            <a:r>
              <a:rPr lang="en-US" dirty="0"/>
              <a:t>Note: Diffusion terms, a second-order derivative require special care (projection) </a:t>
            </a:r>
          </a:p>
        </p:txBody>
      </p:sp>
      <p:sp>
        <p:nvSpPr>
          <p:cNvPr id="9" name="TextBox 8">
            <a:extLst>
              <a:ext uri="{FF2B5EF4-FFF2-40B4-BE49-F238E27FC236}">
                <a16:creationId xmlns:a16="http://schemas.microsoft.com/office/drawing/2014/main" id="{124A6364-EFCC-FDCB-D130-4C8F5101BE52}"/>
              </a:ext>
            </a:extLst>
          </p:cNvPr>
          <p:cNvSpPr txBox="1"/>
          <p:nvPr/>
        </p:nvSpPr>
        <p:spPr>
          <a:xfrm>
            <a:off x="9004515" y="1968284"/>
            <a:ext cx="0" cy="0"/>
          </a:xfrm>
          <a:prstGeom prst="rect">
            <a:avLst/>
          </a:prstGeom>
        </p:spPr>
        <p:txBody>
          <a:bodyPr vert="horz" wrap="none" lIns="91440" tIns="45720" rIns="91440" bIns="45720" rtlCol="0">
            <a:noAutofit/>
          </a:bodyPr>
          <a:lstStyle/>
          <a:p>
            <a:pPr algn="l"/>
            <a:r>
              <a:rPr lang="en-US" dirty="0"/>
              <a:t>With:</a:t>
            </a:r>
          </a:p>
        </p:txBody>
      </p:sp>
      <p:pic>
        <p:nvPicPr>
          <p:cNvPr id="13" name="Picture 12">
            <a:extLst>
              <a:ext uri="{FF2B5EF4-FFF2-40B4-BE49-F238E27FC236}">
                <a16:creationId xmlns:a16="http://schemas.microsoft.com/office/drawing/2014/main" id="{2C130BB2-A4F9-4FB8-26B6-1FE42B42BE4F}"/>
              </a:ext>
            </a:extLst>
          </p:cNvPr>
          <p:cNvPicPr>
            <a:picLocks noChangeAspect="1"/>
          </p:cNvPicPr>
          <p:nvPr/>
        </p:nvPicPr>
        <p:blipFill>
          <a:blip r:embed="rId3"/>
          <a:stretch>
            <a:fillRect/>
          </a:stretch>
        </p:blipFill>
        <p:spPr>
          <a:xfrm>
            <a:off x="1489936" y="1829985"/>
            <a:ext cx="6692900" cy="1498600"/>
          </a:xfrm>
          <a:prstGeom prst="rect">
            <a:avLst/>
          </a:prstGeom>
        </p:spPr>
      </p:pic>
      <p:sp>
        <p:nvSpPr>
          <p:cNvPr id="15" name="TextBox 14">
            <a:extLst>
              <a:ext uri="{FF2B5EF4-FFF2-40B4-BE49-F238E27FC236}">
                <a16:creationId xmlns:a16="http://schemas.microsoft.com/office/drawing/2014/main" id="{99475C61-17C8-76DC-5789-05AA74DE5935}"/>
              </a:ext>
            </a:extLst>
          </p:cNvPr>
          <p:cNvSpPr txBox="1"/>
          <p:nvPr/>
        </p:nvSpPr>
        <p:spPr>
          <a:xfrm>
            <a:off x="7795648" y="4277535"/>
            <a:ext cx="0" cy="0"/>
          </a:xfrm>
          <a:prstGeom prst="rect">
            <a:avLst/>
          </a:prstGeom>
        </p:spPr>
        <p:txBody>
          <a:bodyPr vert="horz" wrap="none" lIns="91440" tIns="45720" rIns="91440" bIns="45720" rtlCol="0">
            <a:noAutofit/>
          </a:bodyPr>
          <a:lstStyle/>
          <a:p>
            <a:pPr algn="l"/>
            <a:r>
              <a:rPr lang="en-US" dirty="0"/>
              <a:t>Note: </a:t>
            </a:r>
            <a:r>
              <a:rPr lang="en-US" dirty="0" err="1"/>
              <a:t>Godunuv’s</a:t>
            </a:r>
            <a:r>
              <a:rPr lang="en-US" dirty="0"/>
              <a:t> theorem states that a </a:t>
            </a:r>
          </a:p>
          <a:p>
            <a:pPr algn="l"/>
            <a:r>
              <a:rPr lang="en-US" dirty="0"/>
              <a:t>linear stabilization approach is not </a:t>
            </a:r>
          </a:p>
          <a:p>
            <a:pPr algn="l"/>
            <a:r>
              <a:rPr lang="en-US" dirty="0"/>
              <a:t>sufficient to damp out all oscillations</a:t>
            </a:r>
          </a:p>
        </p:txBody>
      </p:sp>
      <p:pic>
        <p:nvPicPr>
          <p:cNvPr id="17" name="Picture 16">
            <a:extLst>
              <a:ext uri="{FF2B5EF4-FFF2-40B4-BE49-F238E27FC236}">
                <a16:creationId xmlns:a16="http://schemas.microsoft.com/office/drawing/2014/main" id="{BFAF6C51-C19F-116D-EAAE-05A9C1120AF1}"/>
              </a:ext>
            </a:extLst>
          </p:cNvPr>
          <p:cNvPicPr>
            <a:picLocks noChangeAspect="1"/>
          </p:cNvPicPr>
          <p:nvPr/>
        </p:nvPicPr>
        <p:blipFill>
          <a:blip r:embed="rId4"/>
          <a:stretch>
            <a:fillRect/>
          </a:stretch>
        </p:blipFill>
        <p:spPr>
          <a:xfrm>
            <a:off x="1879600" y="3927496"/>
            <a:ext cx="4216400" cy="1473200"/>
          </a:xfrm>
          <a:prstGeom prst="rect">
            <a:avLst/>
          </a:prstGeom>
        </p:spPr>
      </p:pic>
      <p:sp>
        <p:nvSpPr>
          <p:cNvPr id="4" name="Oval 3">
            <a:extLst>
              <a:ext uri="{FF2B5EF4-FFF2-40B4-BE49-F238E27FC236}">
                <a16:creationId xmlns:a16="http://schemas.microsoft.com/office/drawing/2014/main" id="{94F49A43-41D3-7E44-457A-15EB29A739AA}"/>
              </a:ext>
            </a:extLst>
          </p:cNvPr>
          <p:cNvSpPr/>
          <p:nvPr/>
        </p:nvSpPr>
        <p:spPr>
          <a:xfrm>
            <a:off x="4181707" y="2340246"/>
            <a:ext cx="4270917" cy="1282390"/>
          </a:xfrm>
          <a:prstGeom prst="ellipse">
            <a:avLst/>
          </a:prstGeom>
          <a:solidFill>
            <a:schemeClr val="accent1">
              <a:alpha val="1955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F056C21-B874-9D64-C765-327BB606FD19}"/>
              </a:ext>
            </a:extLst>
          </p:cNvPr>
          <p:cNvSpPr/>
          <p:nvPr/>
        </p:nvSpPr>
        <p:spPr>
          <a:xfrm>
            <a:off x="2331039" y="4502014"/>
            <a:ext cx="4270917" cy="1282390"/>
          </a:xfrm>
          <a:prstGeom prst="ellipse">
            <a:avLst/>
          </a:prstGeom>
          <a:solidFill>
            <a:schemeClr val="accent1">
              <a:alpha val="1955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846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7265</TotalTime>
  <Words>1013</Words>
  <Application>Microsoft Macintosh PowerPoint</Application>
  <PresentationFormat>Widescreen</PresentationFormat>
  <Paragraphs>163</Paragraphs>
  <Slides>16</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Open Sans bold</vt:lpstr>
      <vt:lpstr>Open Sans Light</vt:lpstr>
      <vt:lpstr>Cambria Math</vt:lpstr>
      <vt:lpstr>Calibri</vt:lpstr>
      <vt:lpstr>Wingdings</vt:lpstr>
      <vt:lpstr>Trebuchet MS</vt:lpstr>
      <vt:lpstr>Courier New</vt:lpstr>
      <vt:lpstr>Open Sans</vt:lpstr>
      <vt:lpstr>Symbol</vt:lpstr>
      <vt:lpstr>Arial</vt:lpstr>
      <vt:lpstr>Symbol</vt:lpstr>
      <vt:lpstr>Sandia Angles</vt:lpstr>
      <vt:lpstr>ME469: Residual-based Advection Stabilization</vt:lpstr>
      <vt:lpstr>Review of Advection Stabilization Options</vt:lpstr>
      <vt:lpstr>Momentum Field is Tolerant of low-Dissipation Advection Operators</vt:lpstr>
      <vt:lpstr>Re = 2000 (local Re 20) – No Stabilization</vt:lpstr>
      <vt:lpstr>Re = 2000 (local Re 20) – Upwind </vt:lpstr>
      <vt:lpstr>Recall a Strategy: Central + Diffusion</vt:lpstr>
      <vt:lpstr>Residual Definition</vt:lpstr>
      <vt:lpstr>SUPG Stabilization in a Finite Volume Context</vt:lpstr>
      <vt:lpstr>SUPG Stabilization in a Finite Volume Context</vt:lpstr>
      <vt:lpstr>Linear Residual-Based Stabilization: CVFEM closer look</vt:lpstr>
      <vt:lpstr>Linear Residual-Based Stabilization: Consistency</vt:lpstr>
      <vt:lpstr>SUPG in Practice (CVFEM and FEM)</vt:lpstr>
      <vt:lpstr>SUCV Generalized to Other Systems</vt:lpstr>
      <vt:lpstr>Nonlinear Stabilization Operator (NSO)</vt:lpstr>
      <vt:lpstr>Re = 2000 (local Re 20) – Residual-Based </vt:lpstr>
      <vt:lpstr>Now, Direct Comparisons, Order of Accuracy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622</cp:revision>
  <cp:lastPrinted>2023-03-20T22:29:14Z</cp:lastPrinted>
  <dcterms:created xsi:type="dcterms:W3CDTF">2018-07-21T13:25:45Z</dcterms:created>
  <dcterms:modified xsi:type="dcterms:W3CDTF">2023-05-09T23:38:02Z</dcterms:modified>
</cp:coreProperties>
</file>